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780" r:id="rId4"/>
  </p:sldMasterIdLst>
  <p:notesMasterIdLst>
    <p:notesMasterId r:id="rId22"/>
  </p:notesMasterIdLst>
  <p:sldIdLst>
    <p:sldId id="348" r:id="rId5"/>
    <p:sldId id="368" r:id="rId6"/>
    <p:sldId id="266" r:id="rId7"/>
    <p:sldId id="369" r:id="rId8"/>
    <p:sldId id="364" r:id="rId9"/>
    <p:sldId id="384" r:id="rId10"/>
    <p:sldId id="355" r:id="rId11"/>
    <p:sldId id="387" r:id="rId12"/>
    <p:sldId id="389" r:id="rId13"/>
    <p:sldId id="380" r:id="rId14"/>
    <p:sldId id="390" r:id="rId15"/>
    <p:sldId id="391" r:id="rId16"/>
    <p:sldId id="394" r:id="rId17"/>
    <p:sldId id="393" r:id="rId18"/>
    <p:sldId id="395" r:id="rId19"/>
    <p:sldId id="317" r:id="rId20"/>
    <p:sldId id="300"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F8BE0F5-F403-45D8-9124-4B1576B04115}">
          <p14:sldIdLst>
            <p14:sldId id="348"/>
          </p14:sldIdLst>
        </p14:section>
        <p14:section name="Do Now options" id="{0FE23AD4-1D98-44A7-9DFD-A60D225A45E7}">
          <p14:sldIdLst>
            <p14:sldId id="368"/>
            <p14:sldId id="266"/>
            <p14:sldId id="369"/>
          </p14:sldIdLst>
        </p14:section>
        <p14:section name="Lesson Introduction" id="{74EA7949-9924-4F85-A6B5-78EF425FAA0D}">
          <p14:sldIdLst>
            <p14:sldId id="364"/>
            <p14:sldId id="384"/>
            <p14:sldId id="355"/>
            <p14:sldId id="387"/>
          </p14:sldIdLst>
        </p14:section>
        <p14:section name="Introduction" id="{6F7B122B-5F75-D045-A277-992ABBD793C1}">
          <p14:sldIdLst>
            <p14:sldId id="389"/>
            <p14:sldId id="380"/>
            <p14:sldId id="390"/>
            <p14:sldId id="391"/>
            <p14:sldId id="394"/>
            <p14:sldId id="393"/>
            <p14:sldId id="395"/>
            <p14:sldId id="317"/>
            <p14:sldId id="300"/>
          </p14:sldIdLst>
        </p14:section>
      </p14:sectionLst>
    </p:ext>
    <p:ext uri="{EFAFB233-063F-42B5-8137-9DF3F51BA10A}">
      <p15:sldGuideLst xmlns:p15="http://schemas.microsoft.com/office/powerpoint/2012/main"/>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71" roundtripDataSignature="AMtx7mjxf6sQMjR3YkxPd/PG2Zf7L8yd4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auna O'Brien" initials="SO" lastIdx="66" clrIdx="0">
    <p:extLst>
      <p:ext uri="{19B8F6BF-5375-455C-9EA6-DF929625EA0E}">
        <p15:presenceInfo xmlns:p15="http://schemas.microsoft.com/office/powerpoint/2012/main" userId="S::shauna.obrien@arkonline.org::2cccf8d3-fcb4-4082-ab59-b4bd17c66c6c" providerId="AD"/>
      </p:ext>
    </p:extLst>
  </p:cmAuthor>
  <p:cmAuthor id="2" name="Joanna Scouler" initials="JS" lastIdx="1" clrIdx="1">
    <p:extLst>
      <p:ext uri="{19B8F6BF-5375-455C-9EA6-DF929625EA0E}">
        <p15:presenceInfo xmlns:p15="http://schemas.microsoft.com/office/powerpoint/2012/main" userId="S::joanna.scouler@arkonline.org::da2978bb-3a89-42a2-b6f4-686f2140a0cc" providerId="AD"/>
      </p:ext>
    </p:extLst>
  </p:cmAuthor>
  <p:cmAuthor id="3" name="Kathleen Webb" initials="KW" lastIdx="3" clrIdx="2">
    <p:extLst>
      <p:ext uri="{19B8F6BF-5375-455C-9EA6-DF929625EA0E}">
        <p15:presenceInfo xmlns:p15="http://schemas.microsoft.com/office/powerpoint/2012/main" userId="S::kathleen.webb@arkcurriculumplus.org.uk::cbb8dd05-48af-49e8-b1d0-c6b737c1bd12" providerId="AD"/>
      </p:ext>
    </p:extLst>
  </p:cmAuthor>
  <p:cmAuthor id="4" name="Shauna O'Brien" initials="SO [2]" lastIdx="1" clrIdx="3">
    <p:extLst>
      <p:ext uri="{19B8F6BF-5375-455C-9EA6-DF929625EA0E}">
        <p15:presenceInfo xmlns:p15="http://schemas.microsoft.com/office/powerpoint/2012/main" userId="S::shauna.obrien@arkcurriculumplus.org.uk::2cccf8d3-fcb4-4082-ab59-b4bd17c66c6c" providerId="AD"/>
      </p:ext>
    </p:extLst>
  </p:cmAuthor>
  <p:cmAuthor id="5" name="Emma Taylor" initials="ET" lastIdx="1" clrIdx="4">
    <p:extLst>
      <p:ext uri="{19B8F6BF-5375-455C-9EA6-DF929625EA0E}">
        <p15:presenceInfo xmlns:p15="http://schemas.microsoft.com/office/powerpoint/2012/main" userId="S::e.taylor@kingsolomonacademy.org::78708941-01f8-4eef-b543-9e74222a06a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193"/>
    <a:srgbClr val="0432FF"/>
    <a:srgbClr val="FF9300"/>
    <a:srgbClr val="FFFF00"/>
    <a:srgbClr val="F2F2E3"/>
    <a:srgbClr val="DCD0DD"/>
    <a:srgbClr val="FFFC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45EB895-3508-CD4C-87A3-A445F4709689}" v="14" dt="2023-11-15T13:46:00.234"/>
  </p1510:revLst>
</p1510:revInfo>
</file>

<file path=ppt/tableStyles.xml><?xml version="1.0" encoding="utf-8"?>
<a:tblStyleLst xmlns:a="http://schemas.openxmlformats.org/drawingml/2006/main" def="{B1EB6348-2FFE-48DD-B87E-607CE2353A59}">
  <a:tblStyle styleId="{B1EB6348-2FFE-48DD-B87E-607CE2353A59}"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b="off" i="off"/>
      <a:tcStyle>
        <a:tcBdr/>
        <a:fill>
          <a:solidFill>
            <a:srgbClr val="CDD4EA"/>
          </a:solidFill>
        </a:fill>
      </a:tcStyle>
    </a:band1H>
    <a:band2H>
      <a:tcTxStyle b="off" i="off"/>
      <a:tcStyle>
        <a:tcBdr/>
      </a:tcStyle>
    </a:band2H>
    <a:band1V>
      <a:tcTxStyle b="off" i="off"/>
      <a:tcStyle>
        <a:tcBdr/>
        <a:fill>
          <a:solidFill>
            <a:srgbClr val="CDD4EA"/>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987"/>
    <p:restoredTop sz="88801" autoAdjust="0"/>
  </p:normalViewPr>
  <p:slideViewPr>
    <p:cSldViewPr snapToGrid="0">
      <p:cViewPr varScale="1">
        <p:scale>
          <a:sx n="92" d="100"/>
          <a:sy n="92" d="100"/>
        </p:scale>
        <p:origin x="57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72"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6"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71"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7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slide" Target="slides/slide15.xml"/><Relationship Id="rId7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77" Type="http://schemas.microsoft.com/office/2015/10/relationships/revisionInfo" Target="revisionInfo.xml"/></Relationships>
</file>

<file path=ppt/media/image10.png>
</file>

<file path=ppt/media/image12.png>
</file>

<file path=ppt/media/image2.png>
</file>

<file path=ppt/media/image3.png>
</file>

<file path=ppt/media/image4.png>
</file>

<file path=ppt/media/image5.tiff>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mailto:sciencemastery@arkonline.org"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056354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a corrected quiz stuck in their books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10</a:t>
            </a:fld>
            <a:endParaRPr lang="en-GB"/>
          </a:p>
        </p:txBody>
      </p:sp>
    </p:spTree>
    <p:extLst>
      <p:ext uri="{BB962C8B-B14F-4D97-AF65-F5344CB8AC3E}">
        <p14:creationId xmlns:p14="http://schemas.microsoft.com/office/powerpoint/2010/main" val="26850945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Note – </a:t>
            </a:r>
            <a:r>
              <a:rPr lang="en-GB" b="0" dirty="0"/>
              <a:t>these answers are different for the CS and the SS quizzes</a:t>
            </a: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a corrected quiz stuck in their books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12</a:t>
            </a:fld>
            <a:endParaRPr lang="en-GB"/>
          </a:p>
        </p:txBody>
      </p:sp>
    </p:spTree>
    <p:extLst>
      <p:ext uri="{BB962C8B-B14F-4D97-AF65-F5344CB8AC3E}">
        <p14:creationId xmlns:p14="http://schemas.microsoft.com/office/powerpoint/2010/main" val="307202955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10"/>
          </p:nvPr>
        </p:nvSpPr>
        <p:spPr/>
        <p:txBody>
          <a:bodyPr/>
          <a:lstStyle/>
          <a:p>
            <a:fld id="{4B7F327E-D879-4193-B0D7-BEE89950DB5C}" type="slidenum">
              <a:rPr lang="en-GB" smtClean="0"/>
              <a:t>16</a:t>
            </a:fld>
            <a:endParaRPr lang="en-GB"/>
          </a:p>
        </p:txBody>
      </p:sp>
    </p:spTree>
    <p:extLst>
      <p:ext uri="{BB962C8B-B14F-4D97-AF65-F5344CB8AC3E}">
        <p14:creationId xmlns:p14="http://schemas.microsoft.com/office/powerpoint/2010/main" val="18761647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sz="1200" b="1" i="0" u="none" strike="noStrike" cap="none" dirty="0">
                <a:solidFill>
                  <a:srgbClr val="1F3864"/>
                </a:solidFill>
                <a:latin typeface="Century Gothic"/>
                <a:ea typeface="Century Gothic"/>
                <a:cs typeface="Century Gothic"/>
                <a:sym typeface="Century Gothic"/>
              </a:rPr>
              <a:t>Big idea: Reactions rearrange matter</a:t>
            </a:r>
          </a:p>
          <a:p>
            <a:pPr marL="0" marR="0" lvl="0" indent="0" algn="l" rtl="0">
              <a:lnSpc>
                <a:spcPct val="100000"/>
              </a:lnSpc>
              <a:spcBef>
                <a:spcPts val="0"/>
              </a:spcBef>
              <a:spcAft>
                <a:spcPts val="0"/>
              </a:spcAft>
              <a:buClr>
                <a:srgbClr val="000000"/>
              </a:buClr>
              <a:buSzPts val="2400"/>
              <a:buFont typeface="Arial"/>
              <a:buNone/>
            </a:pPr>
            <a:endParaRPr lang="en-GB" sz="1200" b="1" i="0" u="none" strike="noStrike" cap="none" dirty="0">
              <a:solidFill>
                <a:srgbClr val="1F3864"/>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1200" b="1" i="0" u="none" strike="noStrike" cap="none" dirty="0">
                <a:solidFill>
                  <a:srgbClr val="1F3864"/>
                </a:solidFill>
                <a:latin typeface="Century Gothic"/>
                <a:ea typeface="Century Gothic"/>
                <a:cs typeface="Century Gothic"/>
                <a:sym typeface="Century Gothic"/>
              </a:rPr>
              <a:t>Foundation: </a:t>
            </a:r>
            <a:r>
              <a:rPr lang="en-GB" sz="1200" b="0" i="0" u="none" strike="noStrike" cap="none" dirty="0">
                <a:solidFill>
                  <a:srgbClr val="1F3864"/>
                </a:solidFill>
                <a:latin typeface="Century Gothic"/>
                <a:ea typeface="Century Gothic"/>
                <a:cs typeface="Century Gothic"/>
                <a:sym typeface="Century Gothic"/>
              </a:rPr>
              <a:t>State the ion that alkalis produce in aqueous solutions.</a:t>
            </a:r>
          </a:p>
          <a:p>
            <a:pPr marL="0" marR="0" lvl="0" indent="0" algn="l" rtl="0">
              <a:lnSpc>
                <a:spcPct val="100000"/>
              </a:lnSpc>
              <a:spcBef>
                <a:spcPts val="0"/>
              </a:spcBef>
              <a:spcAft>
                <a:spcPts val="0"/>
              </a:spcAft>
              <a:buClr>
                <a:srgbClr val="000000"/>
              </a:buClr>
              <a:buSzPts val="2400"/>
              <a:buFont typeface="Arial"/>
              <a:buNone/>
            </a:pPr>
            <a:r>
              <a:rPr lang="en-GB" sz="1200" b="1" i="0" u="none" strike="noStrike" cap="none" dirty="0">
                <a:solidFill>
                  <a:srgbClr val="7030A0"/>
                </a:solidFill>
                <a:latin typeface="Century Gothic"/>
                <a:ea typeface="Century Gothic"/>
                <a:cs typeface="Century Gothic"/>
                <a:sym typeface="Century Gothic"/>
              </a:rPr>
              <a:t>Stretch: </a:t>
            </a:r>
            <a:r>
              <a:rPr lang="en-GB" sz="1200" b="0" i="0" u="none" strike="noStrike" cap="none" dirty="0">
                <a:solidFill>
                  <a:srgbClr val="7030A0"/>
                </a:solidFill>
                <a:latin typeface="Century Gothic"/>
                <a:ea typeface="Century Gothic"/>
                <a:cs typeface="Century Gothic"/>
                <a:sym typeface="Century Gothic"/>
              </a:rPr>
              <a:t>Explain the difference between a base and an alkali.</a:t>
            </a:r>
            <a:endParaRPr lang="en-GB" sz="1200" b="0" i="0" u="none" strike="noStrike" cap="none" dirty="0">
              <a:solidFill>
                <a:srgbClr val="1F3864"/>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endParaRPr lang="en-GB" dirty="0"/>
          </a:p>
          <a:p>
            <a:pPr marL="0" lvl="0" indent="0" algn="l" rtl="0">
              <a:lnSpc>
                <a:spcPct val="100000"/>
              </a:lnSpc>
              <a:spcBef>
                <a:spcPts val="0"/>
              </a:spcBef>
              <a:spcAft>
                <a:spcPts val="0"/>
              </a:spcAft>
              <a:buSzPts val="1400"/>
              <a:buNone/>
            </a:pPr>
            <a:r>
              <a:rPr lang="en-GB" b="1" dirty="0"/>
              <a:t>Answers:</a:t>
            </a:r>
          </a:p>
          <a:p>
            <a:pPr marL="0" lvl="0" indent="0" algn="l" rtl="0">
              <a:lnSpc>
                <a:spcPct val="100000"/>
              </a:lnSpc>
              <a:spcBef>
                <a:spcPts val="0"/>
              </a:spcBef>
              <a:spcAft>
                <a:spcPts val="0"/>
              </a:spcAft>
              <a:buSzPts val="1400"/>
              <a:buNone/>
            </a:pPr>
            <a:r>
              <a:rPr lang="en-GB" dirty="0"/>
              <a:t>Foundation: </a:t>
            </a:r>
            <a:r>
              <a:rPr lang="en-GB" sz="1200" b="0" i="0" u="none" strike="noStrike" cap="none" dirty="0">
                <a:solidFill>
                  <a:srgbClr val="1F3864"/>
                </a:solidFill>
                <a:latin typeface="Century Gothic"/>
                <a:sym typeface="Century Gothic"/>
              </a:rPr>
              <a:t>Hydroxide (OH</a:t>
            </a:r>
            <a:r>
              <a:rPr lang="en-GB" sz="1200" b="0" i="0" u="none" strike="noStrike" cap="none" baseline="30000" dirty="0">
                <a:solidFill>
                  <a:srgbClr val="1F3864"/>
                </a:solidFill>
                <a:latin typeface="Century Gothic"/>
                <a:sym typeface="Century Gothic"/>
              </a:rPr>
              <a:t>-</a:t>
            </a:r>
            <a:r>
              <a:rPr lang="en-GB" sz="1200" b="0" i="0" u="none" strike="noStrike" cap="none" dirty="0">
                <a:solidFill>
                  <a:srgbClr val="1F3864"/>
                </a:solidFill>
                <a:latin typeface="Century Gothic"/>
                <a:sym typeface="Century Gothic"/>
              </a:rPr>
              <a:t>)</a:t>
            </a:r>
            <a:endParaRPr lang="en-GB"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Stretch: </a:t>
            </a:r>
            <a:r>
              <a:rPr lang="en-GB" sz="1200" b="0" i="0" u="none" strike="noStrike" cap="none" dirty="0">
                <a:solidFill>
                  <a:srgbClr val="1F3864"/>
                </a:solidFill>
                <a:latin typeface="Century Gothic"/>
                <a:ea typeface="Century Gothic"/>
                <a:cs typeface="Century Gothic"/>
                <a:sym typeface="Century Gothic"/>
              </a:rPr>
              <a:t>A base is a substance that can neutralise an acid. An alkali is a soluble base.</a:t>
            </a:r>
            <a:endParaRPr lang="en-GB" dirty="0"/>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endParaRPr lang="en-GB" dirty="0"/>
          </a:p>
          <a:p>
            <a:pPr marL="0" lvl="0" indent="0" algn="l" rtl="0">
              <a:lnSpc>
                <a:spcPct val="100000"/>
              </a:lnSpc>
              <a:spcBef>
                <a:spcPts val="0"/>
              </a:spcBef>
              <a:spcAft>
                <a:spcPts val="0"/>
              </a:spcAft>
              <a:buSzPts val="1400"/>
              <a:buNone/>
            </a:pPr>
            <a:endParaRPr dirty="0"/>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a:p>
        </p:txBody>
      </p:sp>
    </p:spTree>
    <p:extLst>
      <p:ext uri="{BB962C8B-B14F-4D97-AF65-F5344CB8AC3E}">
        <p14:creationId xmlns:p14="http://schemas.microsoft.com/office/powerpoint/2010/main" val="1480489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sz="1200" b="1" i="0" u="none" strike="noStrike" cap="none" dirty="0">
                <a:solidFill>
                  <a:srgbClr val="1F3864"/>
                </a:solidFill>
                <a:latin typeface="Century Gothic"/>
                <a:sym typeface="Century Gothic"/>
              </a:rPr>
              <a:t>Drill answers:</a:t>
            </a: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dirty="0">
                <a:solidFill>
                  <a:srgbClr val="1F3864"/>
                </a:solidFill>
                <a:latin typeface="Century Gothic"/>
                <a:sym typeface="Century Gothic"/>
              </a:rPr>
              <a:t>40</a:t>
            </a: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dirty="0">
                <a:solidFill>
                  <a:srgbClr val="1F3864"/>
                </a:solidFill>
                <a:latin typeface="Century Gothic"/>
                <a:sym typeface="Century Gothic"/>
              </a:rPr>
              <a:t>100</a:t>
            </a:r>
            <a:endParaRPr lang="en-GB" sz="1200" b="0" i="0" u="none" strike="noStrike" cap="none" baseline="30000" dirty="0">
              <a:solidFill>
                <a:srgbClr val="1F3864"/>
              </a:solidFill>
              <a:latin typeface="Century Gothic"/>
              <a:sym typeface="Century Gothic"/>
            </a:endParaRP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dirty="0">
                <a:solidFill>
                  <a:srgbClr val="1F3864"/>
                </a:solidFill>
                <a:latin typeface="Century Gothic"/>
                <a:sym typeface="Century Gothic"/>
              </a:rPr>
              <a:t>130</a:t>
            </a:r>
          </a:p>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endParaRPr lang="en-GB" sz="1200" b="0" i="0" u="none" strike="noStrike" cap="none" baseline="30000" dirty="0">
              <a:solidFill>
                <a:srgbClr val="1F3864"/>
              </a:solidFill>
              <a:latin typeface="Century Gothic"/>
              <a:sym typeface="Century Gothic"/>
            </a:endParaRPr>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3</a:t>
            </a:fld>
            <a:endParaRPr/>
          </a:p>
        </p:txBody>
      </p:sp>
    </p:spTree>
    <p:extLst>
      <p:ext uri="{BB962C8B-B14F-4D97-AF65-F5344CB8AC3E}">
        <p14:creationId xmlns:p14="http://schemas.microsoft.com/office/powerpoint/2010/main" val="2994351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endParaRPr lang="en-GB" sz="1200" dirty="0">
              <a:solidFill>
                <a:schemeClr val="dk1"/>
              </a:solidFill>
              <a:latin typeface="Century Gothic"/>
              <a:ea typeface="Century Gothic"/>
              <a:cs typeface="Century Gothic"/>
              <a:sym typeface="Century Gothic"/>
            </a:endParaRPr>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4</a:t>
            </a:fld>
            <a:endParaRPr/>
          </a:p>
        </p:txBody>
      </p:sp>
    </p:spTree>
    <p:extLst>
      <p:ext uri="{BB962C8B-B14F-4D97-AF65-F5344CB8AC3E}">
        <p14:creationId xmlns:p14="http://schemas.microsoft.com/office/powerpoint/2010/main" val="2113291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t>Big idea: Reactions rearrange matter</a:t>
            </a: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5</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6</a:t>
            </a:fld>
            <a:endParaRPr lang="en-GB"/>
          </a:p>
        </p:txBody>
      </p:sp>
    </p:spTree>
    <p:extLst>
      <p:ext uri="{BB962C8B-B14F-4D97-AF65-F5344CB8AC3E}">
        <p14:creationId xmlns:p14="http://schemas.microsoft.com/office/powerpoint/2010/main" val="2863481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r>
              <a:rPr lang="en-GB" b="1" dirty="0"/>
              <a:t>Purpose: </a:t>
            </a:r>
            <a:r>
              <a:rPr lang="en-GB" dirty="0"/>
              <a:t>to spend time on any gaps identified in previous learning from mastery quiz.</a:t>
            </a:r>
          </a:p>
          <a:p>
            <a:pPr marL="0" marR="0" lvl="0" indent="0" algn="l" rtl="0">
              <a:lnSpc>
                <a:spcPct val="100000"/>
              </a:lnSpc>
              <a:spcBef>
                <a:spcPts val="0"/>
              </a:spcBef>
              <a:spcAft>
                <a:spcPts val="0"/>
              </a:spcAft>
              <a:buClr>
                <a:schemeClr val="dk1"/>
              </a:buClr>
              <a:buSzPts val="1200"/>
              <a:buFont typeface="Calibri"/>
              <a:buNone/>
            </a:pPr>
            <a:endParaRPr lang="en-GB" dirty="0"/>
          </a:p>
          <a:p>
            <a:pPr marL="0" marR="0" lvl="0" indent="0" algn="l" rtl="0">
              <a:lnSpc>
                <a:spcPct val="100000"/>
              </a:lnSpc>
              <a:spcBef>
                <a:spcPts val="0"/>
              </a:spcBef>
              <a:spcAft>
                <a:spcPts val="0"/>
              </a:spcAft>
              <a:buClr>
                <a:schemeClr val="dk1"/>
              </a:buClr>
              <a:buSzPts val="1200"/>
              <a:buFont typeface="Calibri"/>
              <a:buNone/>
            </a:pPr>
            <a:r>
              <a:rPr lang="en-GB" b="1" dirty="0"/>
              <a:t>Fix-it guidance can be found on the mark scheme for the mastery quiz.</a:t>
            </a:r>
            <a:endParaRPr dirty="0"/>
          </a:p>
          <a:p>
            <a:pPr marL="0" marR="0" lvl="0" indent="0" algn="l" rtl="0">
              <a:lnSpc>
                <a:spcPct val="100000"/>
              </a:lnSpc>
              <a:spcBef>
                <a:spcPts val="0"/>
              </a:spcBef>
              <a:spcAft>
                <a:spcPts val="0"/>
              </a:spcAft>
              <a:buClr>
                <a:schemeClr val="dk1"/>
              </a:buClr>
              <a:buSzPts val="1200"/>
              <a:buFont typeface="Calibri"/>
              <a:buNone/>
            </a:pPr>
            <a:endParaRPr dirty="0"/>
          </a:p>
          <a:p>
            <a:pPr marL="0" lvl="0" indent="0" algn="l" rtl="0">
              <a:lnSpc>
                <a:spcPct val="100000"/>
              </a:lnSpc>
              <a:spcBef>
                <a:spcPts val="0"/>
              </a:spcBef>
              <a:spcAft>
                <a:spcPts val="0"/>
              </a:spcAft>
              <a:buSzPts val="1400"/>
              <a:buNone/>
            </a:pPr>
            <a:endParaRPr dirty="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7</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kern="1200" dirty="0">
                <a:solidFill>
                  <a:schemeClr val="tx1"/>
                </a:solidFill>
                <a:effectLst/>
                <a:latin typeface="+mn-lt"/>
                <a:ea typeface="+mn-ea"/>
                <a:cs typeface="+mn-cs"/>
              </a:rPr>
              <a:t>Purpose:</a:t>
            </a:r>
            <a:r>
              <a:rPr lang="en-GB" sz="1200" b="0" kern="1200" dirty="0">
                <a:solidFill>
                  <a:schemeClr val="tx1"/>
                </a:solidFill>
                <a:effectLst/>
                <a:latin typeface="+mn-lt"/>
                <a:ea typeface="+mn-ea"/>
                <a:cs typeface="+mn-cs"/>
              </a:rPr>
              <a:t>. </a:t>
            </a:r>
            <a:r>
              <a:rPr lang="en-GB" sz="1200" kern="1200" dirty="0">
                <a:solidFill>
                  <a:schemeClr val="tx1"/>
                </a:solidFill>
                <a:effectLst/>
                <a:latin typeface="+mn-lt"/>
                <a:ea typeface="+mn-ea"/>
                <a:cs typeface="+mn-cs"/>
              </a:rPr>
              <a:t>The purpose of this resource is to provide students with an overview at the beginning and end of each unit. It is designed to create a discussion about the unit prior to the sequence of lessons. </a:t>
            </a:r>
          </a:p>
          <a:p>
            <a:endParaRPr lang="en-GB" sz="1200" b="1"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Teacher guidance:</a:t>
            </a:r>
          </a:p>
          <a:p>
            <a:r>
              <a:rPr lang="en-GB" sz="1200" kern="1200" dirty="0">
                <a:solidFill>
                  <a:schemeClr val="tx1"/>
                </a:solidFill>
                <a:effectLst/>
                <a:latin typeface="+mn-lt"/>
                <a:ea typeface="+mn-ea"/>
                <a:cs typeface="+mn-cs"/>
              </a:rPr>
              <a:t>Pupils should be directed to the C4.3 Link to Big Ideas worksheet (either in their booklet or printed).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Teachers should use guided reading techniques to read aloud with the </a:t>
            </a:r>
            <a:r>
              <a:rPr lang="en-GB" sz="1200" b="0" kern="1200" dirty="0">
                <a:solidFill>
                  <a:schemeClr val="tx1"/>
                </a:solidFill>
                <a:effectLst/>
                <a:latin typeface="+mn-lt"/>
                <a:ea typeface="+mn-ea"/>
                <a:cs typeface="+mn-cs"/>
              </a:rPr>
              <a:t>pupils. Tier 3 vocabulary has been highlighted. (It may need to be adapted further for LPAs or pupils with different reading ages.)</a:t>
            </a:r>
          </a:p>
          <a:p>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Questions on the student sheet: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1. What are you most excited to learn about in this topic?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2. What do you already know about this topic?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3. What is matter?</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4. Why do you think it’s important to learn that ecosystems recycle resources?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5. What knowledge from previous science lessons might help us?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6. What questions do you have about this topic?</a:t>
            </a:r>
          </a:p>
          <a:p>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There are a range of ways to use this resource:</a:t>
            </a:r>
          </a:p>
          <a:p>
            <a:r>
              <a:rPr lang="en-GB" sz="1200" b="0" kern="1200" dirty="0">
                <a:solidFill>
                  <a:schemeClr val="tx1"/>
                </a:solidFill>
                <a:effectLst/>
                <a:latin typeface="+mn-lt"/>
                <a:ea typeface="+mn-ea"/>
                <a:cs typeface="+mn-cs"/>
              </a:rPr>
              <a:t>1. Display on a slide for students to read as a class. Direct students to complete the activities in their book. </a:t>
            </a:r>
          </a:p>
          <a:p>
            <a:pPr lvl="0"/>
            <a:r>
              <a:rPr lang="en-GB" sz="1200" b="0" kern="1200" dirty="0">
                <a:solidFill>
                  <a:schemeClr val="tx1"/>
                </a:solidFill>
                <a:effectLst/>
                <a:latin typeface="+mn-lt"/>
                <a:ea typeface="+mn-ea"/>
                <a:cs typeface="+mn-cs"/>
              </a:rPr>
              <a:t>2. Print off for students to stick into their book at the beginning of the unit along with their knowledge organiser. Complete as a guided reading task together. Direct students to complete the activities. </a:t>
            </a:r>
          </a:p>
          <a:p>
            <a:pPr lvl="0"/>
            <a:r>
              <a:rPr lang="en-GB" sz="1200" b="0" kern="1200" dirty="0">
                <a:solidFill>
                  <a:schemeClr val="tx1"/>
                </a:solidFill>
                <a:effectLst/>
                <a:latin typeface="+mn-lt"/>
                <a:ea typeface="+mn-ea"/>
                <a:cs typeface="+mn-cs"/>
              </a:rPr>
              <a:t>3. Have students complete as part of a booklet. </a:t>
            </a:r>
          </a:p>
          <a:p>
            <a:pPr lvl="0"/>
            <a:r>
              <a:rPr lang="en-GB" sz="1200" b="0" kern="1200" dirty="0">
                <a:solidFill>
                  <a:schemeClr val="tx1"/>
                </a:solidFill>
                <a:effectLst/>
                <a:latin typeface="+mn-lt"/>
                <a:ea typeface="+mn-ea"/>
                <a:cs typeface="+mn-cs"/>
              </a:rPr>
              <a:t>Set as a homework prior to a unit. </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 </a:t>
            </a:r>
          </a:p>
          <a:p>
            <a:r>
              <a:rPr lang="en-GB" sz="1200" i="1" kern="1200" dirty="0">
                <a:solidFill>
                  <a:schemeClr val="tx1"/>
                </a:solidFill>
                <a:effectLst/>
                <a:latin typeface="+mn-lt"/>
                <a:ea typeface="+mn-ea"/>
                <a:cs typeface="+mn-cs"/>
              </a:rPr>
              <a:t>If you have any feedback about how this resource could be used/improved, please contact the science mastery team: </a:t>
            </a:r>
            <a:r>
              <a:rPr lang="en-GB" sz="1200" i="1" u="sng" kern="1200" dirty="0">
                <a:solidFill>
                  <a:schemeClr val="tx1"/>
                </a:solidFill>
                <a:effectLst/>
                <a:latin typeface="+mn-lt"/>
                <a:ea typeface="+mn-ea"/>
                <a:cs typeface="+mn-cs"/>
                <a:hlinkClick r:id="rId3"/>
              </a:rPr>
              <a:t>sciencemastery@arkonline.org</a:t>
            </a: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4B7F327E-D879-4193-B0D7-BEE89950DB5C}" type="slidenum">
              <a:rPr lang="en-GB" smtClean="0"/>
              <a:t>8</a:t>
            </a:fld>
            <a:endParaRPr lang="en-GB"/>
          </a:p>
        </p:txBody>
      </p:sp>
    </p:spTree>
    <p:extLst>
      <p:ext uri="{BB962C8B-B14F-4D97-AF65-F5344CB8AC3E}">
        <p14:creationId xmlns:p14="http://schemas.microsoft.com/office/powerpoint/2010/main" val="342681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Note – </a:t>
            </a:r>
            <a:r>
              <a:rPr lang="en-GB" b="0" dirty="0"/>
              <a:t>these answers are different for the CS and the SS quizzes</a:t>
            </a: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a corrected quiz stuck in their books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9</a:t>
            </a:fld>
            <a:endParaRPr lang="en-GB"/>
          </a:p>
        </p:txBody>
      </p:sp>
    </p:spTree>
    <p:extLst>
      <p:ext uri="{BB962C8B-B14F-4D97-AF65-F5344CB8AC3E}">
        <p14:creationId xmlns:p14="http://schemas.microsoft.com/office/powerpoint/2010/main" val="7401021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35627759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320451077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119440518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00674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174213295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37616646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10857547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697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275923527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296653410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418199228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19535285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16605235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4210622225"/>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244177320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0926491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4382086"/>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 id="2147483793" r:id="rId13"/>
    <p:sldLayoutId id="2147483794" r:id="rId14"/>
    <p:sldLayoutId id="2147483798" r:id="rId15"/>
    <p:sldLayoutId id="2147483795" r:id="rId16"/>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mailto:sciencemastery@arkonline.org?subject=Lesson%20Feedback" TargetMode="Externa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5.tiff"/></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tiff"/><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a:latin typeface="Century Gothic" panose="020B0502020202020204" pitchFamily="34" charset="0"/>
              </a:rPr>
              <a:t>Refer to the ‘</a:t>
            </a:r>
            <a:r>
              <a:rPr lang="en-US" sz="1600" b="1">
                <a:latin typeface="Century Gothic" panose="020B0502020202020204" pitchFamily="34" charset="0"/>
              </a:rPr>
              <a:t>notes</a:t>
            </a:r>
            <a:r>
              <a:rPr lang="en-US" sz="160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a:latin typeface="Century Gothic" panose="020B0502020202020204" pitchFamily="34" charset="0"/>
              </a:rPr>
              <a:t>Before the lesson, </a:t>
            </a:r>
            <a:r>
              <a:rPr lang="en-US" sz="1600" b="1">
                <a:latin typeface="Century Gothic" panose="020B0502020202020204" pitchFamily="34" charset="0"/>
              </a:rPr>
              <a:t>adapt the fix-it slide </a:t>
            </a:r>
            <a:r>
              <a:rPr lang="en-US" sz="160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a:latin typeface="Century Gothic" panose="020B0502020202020204" pitchFamily="34" charset="0"/>
              </a:rPr>
              <a:t>Choose from the suggested </a:t>
            </a:r>
            <a:r>
              <a:rPr lang="en-US" sz="1600" b="1">
                <a:latin typeface="Century Gothic" panose="020B0502020202020204" pitchFamily="34" charset="0"/>
              </a:rPr>
              <a:t>activities</a:t>
            </a:r>
            <a:r>
              <a:rPr lang="en-US" sz="160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a:latin typeface="Century Gothic" panose="020B0502020202020204" pitchFamily="34" charset="0"/>
              </a:rPr>
              <a:t>These lessons are designed to occupy approximately 1 hour. To adapt for a </a:t>
            </a:r>
            <a:r>
              <a:rPr lang="en-US" sz="1600" b="1">
                <a:latin typeface="Century Gothic" panose="020B0502020202020204" pitchFamily="34" charset="0"/>
              </a:rPr>
              <a:t>shorter or longer lesson duration</a:t>
            </a:r>
            <a:r>
              <a:rPr lang="en-US" sz="1600">
                <a:latin typeface="Century Gothic" panose="020B0502020202020204" pitchFamily="34" charset="0"/>
              </a:rPr>
              <a:t> we advise you to adapt the </a:t>
            </a:r>
            <a:r>
              <a:rPr lang="en-US" sz="1600" b="1">
                <a:latin typeface="Century Gothic" panose="020B0502020202020204" pitchFamily="34" charset="0"/>
              </a:rPr>
              <a:t>activity</a:t>
            </a:r>
            <a:r>
              <a:rPr lang="en-US" sz="1600">
                <a:latin typeface="Century Gothic" panose="020B0502020202020204" pitchFamily="34" charset="0"/>
              </a:rPr>
              <a:t> section accordingly.</a:t>
            </a:r>
          </a:p>
          <a:p>
            <a:pPr marL="342900" indent="-342900">
              <a:buFont typeface="Arial" panose="020B0604020202020204" pitchFamily="34" charset="0"/>
              <a:buChar char="•"/>
            </a:pPr>
            <a:endParaRPr lang="en-US" sz="1600">
              <a:latin typeface="Century Gothic" panose="020B0502020202020204" pitchFamily="34" charset="0"/>
            </a:endParaRPr>
          </a:p>
          <a:p>
            <a:r>
              <a:rPr lang="en-US" sz="160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a:latin typeface="Century Gothic" panose="020B0502020202020204" pitchFamily="34" charset="0"/>
            </a:endParaRPr>
          </a:p>
          <a:p>
            <a:r>
              <a:rPr lang="en-US" sz="1600">
                <a:latin typeface="Century Gothic" panose="020B0502020202020204" pitchFamily="34" charset="0"/>
              </a:rPr>
              <a:t>Thank you for reading! </a:t>
            </a:r>
          </a:p>
          <a:p>
            <a:endParaRPr lang="en-US" sz="1600" b="1">
              <a:latin typeface="Century Gothic" panose="020B0502020202020204" pitchFamily="34" charset="0"/>
            </a:endParaRPr>
          </a:p>
          <a:p>
            <a:r>
              <a:rPr lang="en-US" sz="1600" b="1">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3"/>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D45BC-6919-504F-B25A-383CFF62F843}"/>
              </a:ext>
            </a:extLst>
          </p:cNvPr>
          <p:cNvSpPr>
            <a:spLocks noGrp="1"/>
          </p:cNvSpPr>
          <p:nvPr>
            <p:ph type="title" idx="4294967295"/>
          </p:nvPr>
        </p:nvSpPr>
        <p:spPr>
          <a:xfrm>
            <a:off x="0" y="0"/>
            <a:ext cx="10620375" cy="720725"/>
          </a:xfrm>
        </p:spPr>
        <p:txBody>
          <a:bodyPr>
            <a:normAutofit/>
          </a:bodyPr>
          <a:lstStyle/>
          <a:p>
            <a:r>
              <a:rPr lang="en-GB" sz="2600" b="1" dirty="0">
                <a:latin typeface="Century Gothic" panose="020B0502020202020204" pitchFamily="34" charset="0"/>
              </a:rPr>
              <a:t>Answers – Section B</a:t>
            </a:r>
            <a:endParaRPr lang="en-US" sz="2600" b="1" dirty="0"/>
          </a:p>
        </p:txBody>
      </p:sp>
      <p:sp>
        <p:nvSpPr>
          <p:cNvPr id="22" name="TextBox 21">
            <a:extLst>
              <a:ext uri="{FF2B5EF4-FFF2-40B4-BE49-F238E27FC236}">
                <a16:creationId xmlns:a16="http://schemas.microsoft.com/office/drawing/2014/main" id="{49480205-1E44-FFE6-18F8-7D8F0E85208D}"/>
              </a:ext>
            </a:extLst>
          </p:cNvPr>
          <p:cNvSpPr txBox="1"/>
          <p:nvPr/>
        </p:nvSpPr>
        <p:spPr>
          <a:xfrm>
            <a:off x="473090" y="715103"/>
            <a:ext cx="10761416" cy="707886"/>
          </a:xfrm>
          <a:prstGeom prst="rect">
            <a:avLst/>
          </a:prstGeom>
          <a:noFill/>
        </p:spPr>
        <p:txBody>
          <a:bodyPr wrap="square" rtlCol="0">
            <a:spAutoFit/>
          </a:bodyPr>
          <a:lstStyle/>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1a.  The law of conservation of mass states that the mass of the products is equal to the mass of the reactants.    				                                   [1]</a:t>
            </a:r>
            <a:endParaRPr lang="en-GB" sz="20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5" name="TextBox 24">
            <a:extLst>
              <a:ext uri="{FF2B5EF4-FFF2-40B4-BE49-F238E27FC236}">
                <a16:creationId xmlns:a16="http://schemas.microsoft.com/office/drawing/2014/main" id="{8BF78061-93BF-C991-8589-F9E0208CF3B2}"/>
              </a:ext>
            </a:extLst>
          </p:cNvPr>
          <p:cNvSpPr txBox="1"/>
          <p:nvPr/>
        </p:nvSpPr>
        <p:spPr>
          <a:xfrm>
            <a:off x="473089" y="1373481"/>
            <a:ext cx="10604254" cy="1938992"/>
          </a:xfrm>
          <a:prstGeom prst="rect">
            <a:avLst/>
          </a:prstGeom>
          <a:noFill/>
        </p:spPr>
        <p:txBody>
          <a:bodyPr wrap="square" rtlCol="0">
            <a:spAutoFit/>
          </a:bodyPr>
          <a:lstStyle/>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1b. </a:t>
            </a:r>
          </a:p>
          <a:p>
            <a:pPr marL="342900" indent="-342900">
              <a:buFont typeface="Arial" panose="020B0604020202020204" pitchFamily="34" charset="0"/>
              <a:buChar char="•"/>
            </a:pPr>
            <a:r>
              <a:rPr lang="en-GB" sz="2000" b="1" dirty="0">
                <a:solidFill>
                  <a:schemeClr val="accent1"/>
                </a:solidFill>
                <a:latin typeface="Century Gothic" panose="020B0502020202020204" pitchFamily="34" charset="0"/>
              </a:rPr>
              <a:t>The total mass of the reactants (Beaker A and contents before mixing + beaker B and contents before mixing) is not equal to the measured mass of beaker A and B and contents after mixing.                                                                          </a:t>
            </a:r>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[1]</a:t>
            </a:r>
            <a:endParaRPr lang="en-GB" sz="2000" b="1"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GB" sz="2000" b="1" dirty="0">
                <a:solidFill>
                  <a:schemeClr val="accent1"/>
                </a:solidFill>
                <a:latin typeface="Century Gothic" panose="020B0502020202020204" pitchFamily="34" charset="0"/>
              </a:rPr>
              <a:t>This is because a gas (CO</a:t>
            </a:r>
            <a:r>
              <a:rPr lang="en-GB" sz="2000" b="1" baseline="-25000" dirty="0">
                <a:solidFill>
                  <a:schemeClr val="accent1"/>
                </a:solidFill>
                <a:latin typeface="Century Gothic" panose="020B0502020202020204" pitchFamily="34" charset="0"/>
              </a:rPr>
              <a:t>2</a:t>
            </a:r>
            <a:r>
              <a:rPr lang="en-GB" sz="2000" b="1" dirty="0">
                <a:solidFill>
                  <a:schemeClr val="accent1"/>
                </a:solidFill>
                <a:latin typeface="Century Gothic" panose="020B0502020202020204" pitchFamily="34" charset="0"/>
              </a:rPr>
              <a:t>) is produced, which dissipates into the atmosphere and so it’s mass is not measured on the balance. </a:t>
            </a:r>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[1]</a:t>
            </a:r>
          </a:p>
        </p:txBody>
      </p:sp>
      <p:sp>
        <p:nvSpPr>
          <p:cNvPr id="3" name="TextBox 2">
            <a:extLst>
              <a:ext uri="{FF2B5EF4-FFF2-40B4-BE49-F238E27FC236}">
                <a16:creationId xmlns:a16="http://schemas.microsoft.com/office/drawing/2014/main" id="{26DB2895-356D-1A86-519C-748745C74BE9}"/>
              </a:ext>
            </a:extLst>
          </p:cNvPr>
          <p:cNvSpPr txBox="1"/>
          <p:nvPr/>
        </p:nvSpPr>
        <p:spPr>
          <a:xfrm>
            <a:off x="375863" y="3228913"/>
            <a:ext cx="10119979" cy="400110"/>
          </a:xfrm>
          <a:prstGeom prst="rect">
            <a:avLst/>
          </a:prstGeom>
          <a:noFill/>
        </p:spPr>
        <p:txBody>
          <a:bodyPr wrap="square" rtlCol="0">
            <a:spAutoFit/>
          </a:bodyPr>
          <a:lstStyle/>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1c. 0.01 g				                                                              [1]</a:t>
            </a:r>
          </a:p>
        </p:txBody>
      </p:sp>
      <p:sp>
        <p:nvSpPr>
          <p:cNvPr id="4" name="TextBox 3">
            <a:extLst>
              <a:ext uri="{FF2B5EF4-FFF2-40B4-BE49-F238E27FC236}">
                <a16:creationId xmlns:a16="http://schemas.microsoft.com/office/drawing/2014/main" id="{1ACDDDB2-9C66-88B7-85FF-26CEF06A3E16}"/>
              </a:ext>
            </a:extLst>
          </p:cNvPr>
          <p:cNvSpPr txBox="1"/>
          <p:nvPr/>
        </p:nvSpPr>
        <p:spPr>
          <a:xfrm>
            <a:off x="385387" y="3709923"/>
            <a:ext cx="10119979" cy="400110"/>
          </a:xfrm>
          <a:prstGeom prst="rect">
            <a:avLst/>
          </a:prstGeom>
          <a:noFill/>
        </p:spPr>
        <p:txBody>
          <a:bodyPr wrap="square" rtlCol="0">
            <a:spAutoFit/>
          </a:bodyPr>
          <a:lstStyle/>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1d. (23x2)+12+(16x3) = 106		                                                              [1]</a:t>
            </a:r>
          </a:p>
        </p:txBody>
      </p:sp>
      <mc:AlternateContent xmlns:mc="http://schemas.openxmlformats.org/markup-compatibility/2006" xmlns:a14="http://schemas.microsoft.com/office/drawing/2010/main">
        <mc:Choice Requires="a14">
          <p:sp>
            <p:nvSpPr>
              <p:cNvPr id="5" name="Google Shape;103;p1">
                <a:extLst>
                  <a:ext uri="{FF2B5EF4-FFF2-40B4-BE49-F238E27FC236}">
                    <a16:creationId xmlns:a16="http://schemas.microsoft.com/office/drawing/2014/main" id="{31692E91-D7E3-4DCD-9681-48B3FDF2BAA8}"/>
                  </a:ext>
                </a:extLst>
              </p:cNvPr>
              <p:cNvSpPr txBox="1"/>
              <p:nvPr/>
            </p:nvSpPr>
            <p:spPr>
              <a:xfrm>
                <a:off x="383867" y="4146772"/>
                <a:ext cx="10039038" cy="14965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000" b="1" dirty="0">
                    <a:solidFill>
                      <a:schemeClr val="accent1"/>
                    </a:solidFill>
                    <a:latin typeface="Century Gothic" panose="020B0502020202020204" pitchFamily="34" charset="0"/>
                    <a:ea typeface="Century Gothic"/>
                    <a:cs typeface="Century Gothic"/>
                    <a:sym typeface="Century Gothic"/>
                  </a:rPr>
                  <a:t>1e. </a:t>
                </a:r>
                <a14:m>
                  <m:oMath xmlns:m="http://schemas.openxmlformats.org/officeDocument/2006/math">
                    <m:r>
                      <a:rPr lang="en-GB" sz="2000" b="1" i="0" dirty="0" smtClean="0">
                        <a:solidFill>
                          <a:schemeClr val="accent1"/>
                        </a:solidFill>
                        <a:latin typeface="Cambria Math" panose="02040503050406030204" pitchFamily="18" charset="0"/>
                        <a:ea typeface="Century Gothic"/>
                        <a:cs typeface="Century Gothic"/>
                        <a:sym typeface="Century Gothic"/>
                      </a:rPr>
                      <m:t>% </m:t>
                    </m:r>
                    <m:r>
                      <a:rPr lang="en-GB" sz="2000" b="1" i="0" dirty="0" smtClean="0">
                        <a:solidFill>
                          <a:schemeClr val="accent1"/>
                        </a:solidFill>
                        <a:latin typeface="Cambria Math" panose="02040503050406030204" pitchFamily="18" charset="0"/>
                        <a:ea typeface="Century Gothic"/>
                        <a:cs typeface="Century Gothic"/>
                        <a:sym typeface="Century Gothic"/>
                      </a:rPr>
                      <m:t>𝐛𝐲</m:t>
                    </m:r>
                    <m:r>
                      <a:rPr lang="en-GB" sz="2000" b="1" i="0" dirty="0" smtClean="0">
                        <a:solidFill>
                          <a:schemeClr val="accent1"/>
                        </a:solidFill>
                        <a:latin typeface="Cambria Math" panose="02040503050406030204" pitchFamily="18" charset="0"/>
                        <a:ea typeface="Century Gothic"/>
                        <a:cs typeface="Century Gothic"/>
                        <a:sym typeface="Century Gothic"/>
                      </a:rPr>
                      <m:t> </m:t>
                    </m:r>
                    <m:r>
                      <a:rPr lang="en-GB" sz="2000" b="1" i="0" dirty="0" smtClean="0">
                        <a:solidFill>
                          <a:schemeClr val="accent1"/>
                        </a:solidFill>
                        <a:latin typeface="Cambria Math" panose="02040503050406030204" pitchFamily="18" charset="0"/>
                        <a:ea typeface="Century Gothic"/>
                        <a:cs typeface="Century Gothic"/>
                        <a:sym typeface="Century Gothic"/>
                      </a:rPr>
                      <m:t>𝐦𝐚𝐬𝐬</m:t>
                    </m:r>
                    <m:r>
                      <a:rPr lang="en-GB" sz="2000" b="1" i="0" dirty="0" smtClean="0">
                        <a:solidFill>
                          <a:schemeClr val="accent1"/>
                        </a:solidFill>
                        <a:latin typeface="Cambria Math" panose="02040503050406030204" pitchFamily="18" charset="0"/>
                        <a:ea typeface="Century Gothic"/>
                        <a:cs typeface="Century Gothic"/>
                        <a:sym typeface="Century Gothic"/>
                      </a:rPr>
                      <m:t>= </m:t>
                    </m:r>
                    <m:f>
                      <m:fPr>
                        <m:ctrlPr>
                          <a:rPr lang="en-GB" sz="2000" b="1" i="1" dirty="0" smtClean="0">
                            <a:solidFill>
                              <a:schemeClr val="accent1"/>
                            </a:solidFill>
                            <a:latin typeface="Cambria Math" panose="02040503050406030204" pitchFamily="18" charset="0"/>
                            <a:sym typeface="Century Gothic"/>
                          </a:rPr>
                        </m:ctrlPr>
                      </m:fPr>
                      <m:num>
                        <m:r>
                          <a:rPr lang="en-GB" sz="2000" b="1" i="0" dirty="0" smtClean="0">
                            <a:solidFill>
                              <a:schemeClr val="accent1"/>
                            </a:solidFill>
                            <a:latin typeface="Cambria Math" panose="02040503050406030204" pitchFamily="18" charset="0"/>
                            <a:sym typeface="Century Gothic"/>
                          </a:rPr>
                          <m:t>𝐦𝐚𝐬𝐬</m:t>
                        </m:r>
                        <m:r>
                          <a:rPr lang="en-GB" sz="2000" b="1" i="0" dirty="0" smtClean="0">
                            <a:solidFill>
                              <a:schemeClr val="accent1"/>
                            </a:solidFill>
                            <a:latin typeface="Cambria Math" panose="02040503050406030204" pitchFamily="18" charset="0"/>
                            <a:sym typeface="Century Gothic"/>
                          </a:rPr>
                          <m:t> </m:t>
                        </m:r>
                        <m:r>
                          <a:rPr lang="en-GB" sz="2000" b="1" i="0" dirty="0" smtClean="0">
                            <a:solidFill>
                              <a:schemeClr val="accent1"/>
                            </a:solidFill>
                            <a:latin typeface="Cambria Math" panose="02040503050406030204" pitchFamily="18" charset="0"/>
                            <a:sym typeface="Century Gothic"/>
                          </a:rPr>
                          <m:t>𝐨𝐟</m:t>
                        </m:r>
                        <m:r>
                          <a:rPr lang="en-GB" sz="2000" b="1" i="0" dirty="0" smtClean="0">
                            <a:solidFill>
                              <a:schemeClr val="accent1"/>
                            </a:solidFill>
                            <a:latin typeface="Cambria Math" panose="02040503050406030204" pitchFamily="18" charset="0"/>
                            <a:sym typeface="Century Gothic"/>
                          </a:rPr>
                          <m:t> </m:t>
                        </m:r>
                        <m:r>
                          <a:rPr lang="en-GB" sz="2000" b="1" i="0" dirty="0" smtClean="0">
                            <a:solidFill>
                              <a:schemeClr val="accent1"/>
                            </a:solidFill>
                            <a:latin typeface="Cambria Math" panose="02040503050406030204" pitchFamily="18" charset="0"/>
                            <a:sym typeface="Century Gothic"/>
                          </a:rPr>
                          <m:t>𝐞𝐥𝐞𝐦𝐞𝐧𝐭</m:t>
                        </m:r>
                      </m:num>
                      <m:den>
                        <m:r>
                          <a:rPr lang="en-GB" sz="2000" b="1" i="0" dirty="0" smtClean="0">
                            <a:solidFill>
                              <a:schemeClr val="accent1"/>
                            </a:solidFill>
                            <a:latin typeface="Cambria Math" panose="02040503050406030204" pitchFamily="18" charset="0"/>
                            <a:sym typeface="Century Gothic"/>
                          </a:rPr>
                          <m:t>𝐦𝐚𝐬𝐬</m:t>
                        </m:r>
                        <m:r>
                          <a:rPr lang="en-GB" sz="2000" b="1" i="0" dirty="0" smtClean="0">
                            <a:solidFill>
                              <a:schemeClr val="accent1"/>
                            </a:solidFill>
                            <a:latin typeface="Cambria Math" panose="02040503050406030204" pitchFamily="18" charset="0"/>
                            <a:sym typeface="Century Gothic"/>
                          </a:rPr>
                          <m:t> </m:t>
                        </m:r>
                        <m:r>
                          <a:rPr lang="en-GB" sz="2000" b="1" i="0" dirty="0" smtClean="0">
                            <a:solidFill>
                              <a:schemeClr val="accent1"/>
                            </a:solidFill>
                            <a:latin typeface="Cambria Math" panose="02040503050406030204" pitchFamily="18" charset="0"/>
                            <a:sym typeface="Century Gothic"/>
                          </a:rPr>
                          <m:t>𝐨𝐟</m:t>
                        </m:r>
                        <m:r>
                          <a:rPr lang="en-GB" sz="2000" b="1" i="0" dirty="0" smtClean="0">
                            <a:solidFill>
                              <a:schemeClr val="accent1"/>
                            </a:solidFill>
                            <a:latin typeface="Cambria Math" panose="02040503050406030204" pitchFamily="18" charset="0"/>
                            <a:sym typeface="Century Gothic"/>
                          </a:rPr>
                          <m:t> </m:t>
                        </m:r>
                        <m:r>
                          <a:rPr lang="en-GB" sz="2000" b="1" i="0" dirty="0" smtClean="0">
                            <a:solidFill>
                              <a:schemeClr val="accent1"/>
                            </a:solidFill>
                            <a:latin typeface="Cambria Math" panose="02040503050406030204" pitchFamily="18" charset="0"/>
                            <a:sym typeface="Century Gothic"/>
                          </a:rPr>
                          <m:t>𝐜𝐨𝐦𝐩𝐨𝐮𝐧𝐝</m:t>
                        </m:r>
                      </m:den>
                    </m:f>
                    <m:r>
                      <a:rPr lang="en-GB" sz="2000" b="1" i="0" dirty="0" smtClean="0">
                        <a:solidFill>
                          <a:schemeClr val="accent1"/>
                        </a:solidFill>
                        <a:latin typeface="Cambria Math" panose="02040503050406030204" pitchFamily="18" charset="0"/>
                        <a:sym typeface="Century Gothic"/>
                      </a:rPr>
                      <m:t> </m:t>
                    </m:r>
                    <m:r>
                      <a:rPr lang="en-GB" sz="2000" b="1" i="1" dirty="0" smtClean="0">
                        <a:solidFill>
                          <a:schemeClr val="accent1"/>
                        </a:solidFill>
                        <a:latin typeface="Cambria Math" panose="02040503050406030204" pitchFamily="18" charset="0"/>
                        <a:ea typeface="Cambria Math" panose="02040503050406030204" pitchFamily="18" charset="0"/>
                        <a:sym typeface="Century Gothic"/>
                      </a:rPr>
                      <m:t>×</m:t>
                    </m:r>
                    <m:r>
                      <a:rPr lang="en-GB" sz="2000" b="1" i="1" dirty="0" smtClean="0">
                        <a:solidFill>
                          <a:schemeClr val="accent1"/>
                        </a:solidFill>
                        <a:latin typeface="Cambria Math" panose="02040503050406030204" pitchFamily="18" charset="0"/>
                        <a:ea typeface="Cambria Math" panose="02040503050406030204" pitchFamily="18" charset="0"/>
                        <a:sym typeface="Century Gothic"/>
                      </a:rPr>
                      <m:t>𝟏𝟎𝟎</m:t>
                    </m:r>
                  </m:oMath>
                </a14:m>
                <a:endParaRPr lang="en-GB" sz="2000" b="1" dirty="0">
                  <a:solidFill>
                    <a:schemeClr val="accent1"/>
                  </a:solidFill>
                  <a:latin typeface="Century Gothic" panose="020B0502020202020204" pitchFamily="34" charset="0"/>
                  <a:sym typeface="Century Gothic"/>
                </a:endParaRPr>
              </a:p>
              <a:p>
                <a:pPr>
                  <a:buClr>
                    <a:srgbClr val="000000"/>
                  </a:buClr>
                  <a:buSzPts val="2400"/>
                </a:pPr>
                <a14:m>
                  <m:oMathPara xmlns:m="http://schemas.openxmlformats.org/officeDocument/2006/math">
                    <m:oMathParaPr>
                      <m:jc m:val="left"/>
                    </m:oMathParaPr>
                    <m:oMath xmlns:m="http://schemas.openxmlformats.org/officeDocument/2006/math">
                      <m:r>
                        <a:rPr lang="en-GB" sz="2000" b="1" dirty="0">
                          <a:solidFill>
                            <a:schemeClr val="accent1"/>
                          </a:solidFill>
                          <a:latin typeface="Cambria Math" panose="02040503050406030204" pitchFamily="18" charset="0"/>
                          <a:ea typeface="Century Gothic"/>
                          <a:cs typeface="Century Gothic"/>
                          <a:sym typeface="Century Gothic"/>
                        </a:rPr>
                        <m:t>% </m:t>
                      </m:r>
                      <m:r>
                        <a:rPr lang="en-GB" sz="2000" b="1" dirty="0">
                          <a:solidFill>
                            <a:schemeClr val="accent1"/>
                          </a:solidFill>
                          <a:latin typeface="Cambria Math" panose="02040503050406030204" pitchFamily="18" charset="0"/>
                          <a:ea typeface="Century Gothic"/>
                          <a:cs typeface="Century Gothic"/>
                          <a:sym typeface="Century Gothic"/>
                        </a:rPr>
                        <m:t>𝐛𝐲</m:t>
                      </m:r>
                      <m:r>
                        <a:rPr lang="en-GB" sz="2000" b="1" dirty="0">
                          <a:solidFill>
                            <a:schemeClr val="accent1"/>
                          </a:solidFill>
                          <a:latin typeface="Cambria Math" panose="02040503050406030204" pitchFamily="18" charset="0"/>
                          <a:ea typeface="Century Gothic"/>
                          <a:cs typeface="Century Gothic"/>
                          <a:sym typeface="Century Gothic"/>
                        </a:rPr>
                        <m:t> </m:t>
                      </m:r>
                      <m:r>
                        <a:rPr lang="en-GB" sz="2000" b="1" dirty="0">
                          <a:solidFill>
                            <a:schemeClr val="accent1"/>
                          </a:solidFill>
                          <a:latin typeface="Cambria Math" panose="02040503050406030204" pitchFamily="18" charset="0"/>
                          <a:ea typeface="Century Gothic"/>
                          <a:cs typeface="Century Gothic"/>
                          <a:sym typeface="Century Gothic"/>
                        </a:rPr>
                        <m:t>𝐦𝐚𝐬𝐬</m:t>
                      </m:r>
                      <m:r>
                        <a:rPr lang="en-GB" sz="2000" b="1" dirty="0">
                          <a:solidFill>
                            <a:schemeClr val="accent1"/>
                          </a:solidFill>
                          <a:latin typeface="Cambria Math" panose="02040503050406030204" pitchFamily="18" charset="0"/>
                          <a:ea typeface="Century Gothic"/>
                          <a:cs typeface="Century Gothic"/>
                          <a:sym typeface="Century Gothic"/>
                        </a:rPr>
                        <m:t>= </m:t>
                      </m:r>
                      <m:f>
                        <m:fPr>
                          <m:ctrlPr>
                            <a:rPr lang="en-GB" sz="2000" b="1" i="1" dirty="0">
                              <a:solidFill>
                                <a:schemeClr val="accent1"/>
                              </a:solidFill>
                              <a:latin typeface="Cambria Math" panose="02040503050406030204" pitchFamily="18" charset="0"/>
                              <a:sym typeface="Century Gothic"/>
                            </a:rPr>
                          </m:ctrlPr>
                        </m:fPr>
                        <m:num>
                          <m:r>
                            <a:rPr lang="en-GB" sz="2000" b="1" i="1" dirty="0" smtClean="0">
                              <a:solidFill>
                                <a:schemeClr val="accent1"/>
                              </a:solidFill>
                              <a:latin typeface="Cambria Math" panose="02040503050406030204" pitchFamily="18" charset="0"/>
                              <a:sym typeface="Century Gothic"/>
                            </a:rPr>
                            <m:t>(</m:t>
                          </m:r>
                          <m:r>
                            <a:rPr lang="en-GB" sz="2000" b="1" i="1" dirty="0" smtClean="0">
                              <a:solidFill>
                                <a:schemeClr val="accent1"/>
                              </a:solidFill>
                              <a:latin typeface="Cambria Math" panose="02040503050406030204" pitchFamily="18" charset="0"/>
                              <a:sym typeface="Century Gothic"/>
                            </a:rPr>
                            <m:t>𝟐𝟑</m:t>
                          </m:r>
                          <m:r>
                            <a:rPr lang="en-GB" sz="2000" b="1" i="1" dirty="0" smtClean="0">
                              <a:solidFill>
                                <a:schemeClr val="accent1"/>
                              </a:solidFill>
                              <a:latin typeface="Cambria Math" panose="02040503050406030204" pitchFamily="18" charset="0"/>
                              <a:ea typeface="Cambria Math" panose="02040503050406030204" pitchFamily="18" charset="0"/>
                              <a:sym typeface="Century Gothic"/>
                            </a:rPr>
                            <m:t>×</m:t>
                          </m:r>
                          <m:r>
                            <a:rPr lang="en-GB" sz="2000" b="1" i="1" dirty="0" smtClean="0">
                              <a:solidFill>
                                <a:schemeClr val="accent1"/>
                              </a:solidFill>
                              <a:latin typeface="Cambria Math" panose="02040503050406030204" pitchFamily="18" charset="0"/>
                              <a:ea typeface="Cambria Math" panose="02040503050406030204" pitchFamily="18" charset="0"/>
                              <a:sym typeface="Century Gothic"/>
                            </a:rPr>
                            <m:t>𝟐</m:t>
                          </m:r>
                          <m:r>
                            <a:rPr lang="en-GB" sz="2000" b="1" i="1" dirty="0" smtClean="0">
                              <a:solidFill>
                                <a:schemeClr val="accent1"/>
                              </a:solidFill>
                              <a:latin typeface="Cambria Math" panose="02040503050406030204" pitchFamily="18" charset="0"/>
                              <a:ea typeface="Cambria Math" panose="02040503050406030204" pitchFamily="18" charset="0"/>
                              <a:sym typeface="Century Gothic"/>
                            </a:rPr>
                            <m:t>)</m:t>
                          </m:r>
                        </m:num>
                        <m:den>
                          <m:r>
                            <a:rPr lang="en-GB" sz="2000" b="1" i="1" dirty="0" smtClean="0">
                              <a:solidFill>
                                <a:schemeClr val="accent1"/>
                              </a:solidFill>
                              <a:latin typeface="Cambria Math" panose="02040503050406030204" pitchFamily="18" charset="0"/>
                              <a:sym typeface="Century Gothic"/>
                            </a:rPr>
                            <m:t>𝟏𝟎𝟔</m:t>
                          </m:r>
                        </m:den>
                      </m:f>
                      <m:r>
                        <a:rPr lang="en-GB" sz="2000" b="1" i="1" dirty="0" smtClean="0">
                          <a:solidFill>
                            <a:schemeClr val="accent1"/>
                          </a:solidFill>
                          <a:latin typeface="Cambria Math" panose="02040503050406030204" pitchFamily="18" charset="0"/>
                          <a:ea typeface="Cambria Math" panose="02040503050406030204" pitchFamily="18" charset="0"/>
                          <a:sym typeface="Century Gothic"/>
                        </a:rPr>
                        <m:t>×</m:t>
                      </m:r>
                      <m:r>
                        <a:rPr lang="en-GB" sz="2000" b="1" i="1" dirty="0" smtClean="0">
                          <a:solidFill>
                            <a:schemeClr val="accent1"/>
                          </a:solidFill>
                          <a:latin typeface="Cambria Math" panose="02040503050406030204" pitchFamily="18" charset="0"/>
                          <a:ea typeface="Cambria Math" panose="02040503050406030204" pitchFamily="18" charset="0"/>
                          <a:sym typeface="Century Gothic"/>
                        </a:rPr>
                        <m:t>𝟏𝟎𝟎</m:t>
                      </m:r>
                    </m:oMath>
                  </m:oMathPara>
                </a14:m>
                <a:endParaRPr lang="en-GB" sz="2000" b="1" u="none" strike="noStrike" cap="none" dirty="0">
                  <a:solidFill>
                    <a:schemeClr val="accent1"/>
                  </a:solidFill>
                  <a:latin typeface="Century Gothic" panose="020B0502020202020204" pitchFamily="34" charset="0"/>
                  <a:ea typeface="Arial"/>
                  <a:cs typeface="Arial"/>
                  <a:sym typeface="Arial"/>
                </a:endParaRPr>
              </a:p>
              <a:p>
                <a:pPr>
                  <a:buClr>
                    <a:srgbClr val="000000"/>
                  </a:buClr>
                  <a:buSzPts val="2400"/>
                </a:pPr>
                <a14:m>
                  <m:oMath xmlns:m="http://schemas.openxmlformats.org/officeDocument/2006/math">
                    <m:r>
                      <a:rPr lang="en-GB" sz="2000" b="1" dirty="0">
                        <a:solidFill>
                          <a:schemeClr val="accent1"/>
                        </a:solidFill>
                        <a:latin typeface="Cambria Math" panose="02040503050406030204" pitchFamily="18" charset="0"/>
                        <a:ea typeface="Century Gothic"/>
                        <a:cs typeface="Century Gothic"/>
                        <a:sym typeface="Century Gothic"/>
                      </a:rPr>
                      <m:t>% </m:t>
                    </m:r>
                    <m:r>
                      <a:rPr lang="en-GB" sz="2000" b="1" dirty="0">
                        <a:solidFill>
                          <a:schemeClr val="accent1"/>
                        </a:solidFill>
                        <a:latin typeface="Cambria Math" panose="02040503050406030204" pitchFamily="18" charset="0"/>
                        <a:ea typeface="Century Gothic"/>
                        <a:cs typeface="Century Gothic"/>
                        <a:sym typeface="Century Gothic"/>
                      </a:rPr>
                      <m:t>𝐛𝐲</m:t>
                    </m:r>
                    <m:r>
                      <a:rPr lang="en-GB" sz="2000" b="1" dirty="0">
                        <a:solidFill>
                          <a:schemeClr val="accent1"/>
                        </a:solidFill>
                        <a:latin typeface="Cambria Math" panose="02040503050406030204" pitchFamily="18" charset="0"/>
                        <a:ea typeface="Century Gothic"/>
                        <a:cs typeface="Century Gothic"/>
                        <a:sym typeface="Century Gothic"/>
                      </a:rPr>
                      <m:t> </m:t>
                    </m:r>
                    <m:r>
                      <a:rPr lang="en-GB" sz="2000" b="1" dirty="0">
                        <a:solidFill>
                          <a:schemeClr val="accent1"/>
                        </a:solidFill>
                        <a:latin typeface="Cambria Math" panose="02040503050406030204" pitchFamily="18" charset="0"/>
                        <a:ea typeface="Century Gothic"/>
                        <a:cs typeface="Century Gothic"/>
                        <a:sym typeface="Century Gothic"/>
                      </a:rPr>
                      <m:t>𝐦𝐚𝐬𝐬</m:t>
                    </m:r>
                    <m:r>
                      <a:rPr lang="en-GB" sz="2000" b="1" dirty="0">
                        <a:solidFill>
                          <a:schemeClr val="accent1"/>
                        </a:solidFill>
                        <a:latin typeface="Cambria Math" panose="02040503050406030204" pitchFamily="18" charset="0"/>
                        <a:ea typeface="Century Gothic"/>
                        <a:cs typeface="Century Gothic"/>
                        <a:sym typeface="Century Gothic"/>
                      </a:rPr>
                      <m:t>=</m:t>
                    </m:r>
                    <m:r>
                      <a:rPr lang="en-GB" sz="2000" b="1" i="1" dirty="0" smtClean="0">
                        <a:solidFill>
                          <a:schemeClr val="accent1"/>
                        </a:solidFill>
                        <a:latin typeface="Cambria Math" panose="02040503050406030204" pitchFamily="18" charset="0"/>
                        <a:ea typeface="Century Gothic"/>
                        <a:cs typeface="Century Gothic"/>
                        <a:sym typeface="Century Gothic"/>
                      </a:rPr>
                      <m:t>𝟒𝟑</m:t>
                    </m:r>
                    <m:r>
                      <a:rPr lang="en-GB" sz="2000" b="1" i="1" dirty="0" smtClean="0">
                        <a:solidFill>
                          <a:schemeClr val="accent1"/>
                        </a:solidFill>
                        <a:latin typeface="Cambria Math" panose="02040503050406030204" pitchFamily="18" charset="0"/>
                        <a:ea typeface="Century Gothic"/>
                        <a:cs typeface="Century Gothic"/>
                        <a:sym typeface="Century Gothic"/>
                      </a:rPr>
                      <m:t>.</m:t>
                    </m:r>
                    <m:r>
                      <a:rPr lang="en-GB" sz="2000" b="1" i="1" dirty="0" smtClean="0">
                        <a:solidFill>
                          <a:schemeClr val="accent1"/>
                        </a:solidFill>
                        <a:latin typeface="Cambria Math" panose="02040503050406030204" pitchFamily="18" charset="0"/>
                        <a:ea typeface="Century Gothic"/>
                        <a:cs typeface="Century Gothic"/>
                        <a:sym typeface="Century Gothic"/>
                      </a:rPr>
                      <m:t>𝟒</m:t>
                    </m:r>
                    <m:r>
                      <a:rPr lang="en-GB" sz="2000" b="1" i="1" dirty="0" smtClean="0">
                        <a:solidFill>
                          <a:schemeClr val="accent1"/>
                        </a:solidFill>
                        <a:latin typeface="Cambria Math" panose="02040503050406030204" pitchFamily="18" charset="0"/>
                        <a:sym typeface="Century Gothic"/>
                      </a:rPr>
                      <m:t>%</m:t>
                    </m:r>
                  </m:oMath>
                </a14:m>
                <a:r>
                  <a:rPr lang="en-GB" sz="2000" b="1" dirty="0">
                    <a:solidFill>
                      <a:schemeClr val="accent1"/>
                    </a:solidFill>
                    <a:latin typeface="Century Gothic" panose="020B0502020202020204" pitchFamily="34" charset="0"/>
                    <a:ea typeface="Arial"/>
                    <a:cs typeface="Arial"/>
                    <a:sym typeface="Arial"/>
                  </a:rPr>
                  <a:t> </a:t>
                </a:r>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[2]</a:t>
                </a:r>
                <a:endParaRPr lang="en-GB" sz="2000" b="1" dirty="0">
                  <a:solidFill>
                    <a:schemeClr val="accent1"/>
                  </a:solidFill>
                  <a:latin typeface="Century Gothic" panose="020B0502020202020204" pitchFamily="34" charset="0"/>
                  <a:ea typeface="Arial"/>
                  <a:cs typeface="Arial"/>
                  <a:sym typeface="Arial"/>
                </a:endParaRPr>
              </a:p>
            </p:txBody>
          </p:sp>
        </mc:Choice>
        <mc:Fallback xmlns="">
          <p:sp>
            <p:nvSpPr>
              <p:cNvPr id="5" name="Google Shape;103;p1">
                <a:extLst>
                  <a:ext uri="{FF2B5EF4-FFF2-40B4-BE49-F238E27FC236}">
                    <a16:creationId xmlns:a16="http://schemas.microsoft.com/office/drawing/2014/main" id="{31692E91-D7E3-4DCD-9681-48B3FDF2BAA8}"/>
                  </a:ext>
                </a:extLst>
              </p:cNvPr>
              <p:cNvSpPr txBox="1">
                <a:spLocks noRot="1" noChangeAspect="1" noMove="1" noResize="1" noEditPoints="1" noAdjustHandles="1" noChangeArrowheads="1" noChangeShapeType="1" noTextEdit="1"/>
              </p:cNvSpPr>
              <p:nvPr/>
            </p:nvSpPr>
            <p:spPr>
              <a:xfrm>
                <a:off x="383867" y="4146772"/>
                <a:ext cx="10039038" cy="1496588"/>
              </a:xfrm>
              <a:prstGeom prst="rect">
                <a:avLst/>
              </a:prstGeom>
              <a:blipFill>
                <a:blip r:embed="rId3"/>
                <a:stretch>
                  <a:fillRect l="-759" b="-4202"/>
                </a:stretch>
              </a:blipFill>
              <a:ln>
                <a:noFill/>
              </a:ln>
            </p:spPr>
            <p:txBody>
              <a:bodyPr/>
              <a:lstStyle/>
              <a:p>
                <a:r>
                  <a:rPr lang="en-GB">
                    <a:noFill/>
                  </a:rPr>
                  <a:t> </a:t>
                </a:r>
              </a:p>
            </p:txBody>
          </p:sp>
        </mc:Fallback>
      </mc:AlternateContent>
      <p:sp>
        <p:nvSpPr>
          <p:cNvPr id="6" name="TextBox 5">
            <a:extLst>
              <a:ext uri="{FF2B5EF4-FFF2-40B4-BE49-F238E27FC236}">
                <a16:creationId xmlns:a16="http://schemas.microsoft.com/office/drawing/2014/main" id="{8E0F98AB-9A26-8B83-F88C-5C8FCA382495}"/>
              </a:ext>
            </a:extLst>
          </p:cNvPr>
          <p:cNvSpPr txBox="1"/>
          <p:nvPr/>
        </p:nvSpPr>
        <p:spPr>
          <a:xfrm>
            <a:off x="362273" y="5570531"/>
            <a:ext cx="10119979" cy="400110"/>
          </a:xfrm>
          <a:prstGeom prst="rect">
            <a:avLst/>
          </a:prstGeom>
          <a:noFill/>
        </p:spPr>
        <p:txBody>
          <a:bodyPr wrap="square" rtlCol="0">
            <a:spAutoFit/>
          </a:bodyPr>
          <a:lstStyle/>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1f. CO</a:t>
            </a:r>
            <a:r>
              <a:rPr lang="en-GB" sz="2000" b="1"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3</a:t>
            </a:r>
            <a:r>
              <a:rPr lang="en-GB" sz="2000" b="1" baseline="30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[1]</a:t>
            </a:r>
          </a:p>
        </p:txBody>
      </p:sp>
      <p:sp>
        <p:nvSpPr>
          <p:cNvPr id="7" name="TextBox 6">
            <a:extLst>
              <a:ext uri="{FF2B5EF4-FFF2-40B4-BE49-F238E27FC236}">
                <a16:creationId xmlns:a16="http://schemas.microsoft.com/office/drawing/2014/main" id="{6B96A077-D7AD-53F8-CE91-FF0DDE902220}"/>
              </a:ext>
            </a:extLst>
          </p:cNvPr>
          <p:cNvSpPr txBox="1"/>
          <p:nvPr/>
        </p:nvSpPr>
        <p:spPr>
          <a:xfrm>
            <a:off x="386086" y="6022968"/>
            <a:ext cx="10119979" cy="400110"/>
          </a:xfrm>
          <a:prstGeom prst="rect">
            <a:avLst/>
          </a:prstGeom>
          <a:noFill/>
        </p:spPr>
        <p:txBody>
          <a:bodyPr wrap="square" rtlCol="0">
            <a:spAutoFit/>
          </a:bodyPr>
          <a:lstStyle/>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1g. H</a:t>
            </a:r>
            <a:r>
              <a:rPr lang="en-GB" sz="2000" b="1" baseline="30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t>
            </a:r>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ions				                                                              [1]</a:t>
            </a:r>
          </a:p>
        </p:txBody>
      </p:sp>
      <p:sp>
        <p:nvSpPr>
          <p:cNvPr id="8" name="TextBox 7">
            <a:extLst>
              <a:ext uri="{FF2B5EF4-FFF2-40B4-BE49-F238E27FC236}">
                <a16:creationId xmlns:a16="http://schemas.microsoft.com/office/drawing/2014/main" id="{472BA3A4-2FD3-DFE1-9A8B-66E19E652958}"/>
              </a:ext>
            </a:extLst>
          </p:cNvPr>
          <p:cNvSpPr txBox="1"/>
          <p:nvPr/>
        </p:nvSpPr>
        <p:spPr>
          <a:xfrm>
            <a:off x="400373" y="6508744"/>
            <a:ext cx="10119979" cy="400110"/>
          </a:xfrm>
          <a:prstGeom prst="rect">
            <a:avLst/>
          </a:prstGeom>
          <a:noFill/>
        </p:spPr>
        <p:txBody>
          <a:bodyPr wrap="square" rtlCol="0">
            <a:spAutoFit/>
          </a:bodyPr>
          <a:lstStyle/>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1h. Red				                                                              [1]</a:t>
            </a:r>
          </a:p>
        </p:txBody>
      </p:sp>
    </p:spTree>
    <p:extLst>
      <p:ext uri="{BB962C8B-B14F-4D97-AF65-F5344CB8AC3E}">
        <p14:creationId xmlns:p14="http://schemas.microsoft.com/office/powerpoint/2010/main" val="3613150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xEl>
                                              <p:pRg st="0" end="0"/>
                                            </p:txEl>
                                          </p:spTgt>
                                        </p:tgtEl>
                                        <p:attrNameLst>
                                          <p:attrName>style.visibility</p:attrName>
                                        </p:attrNameLst>
                                      </p:cBhvr>
                                      <p:to>
                                        <p:strVal val="visible"/>
                                      </p:to>
                                    </p:set>
                                    <p:animEffect transition="in" filter="fade">
                                      <p:cBhvr>
                                        <p:cTn id="7" dur="500"/>
                                        <p:tgtEl>
                                          <p:spTgt spid="2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25">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25">
                                            <p:txEl>
                                              <p:pRg st="1" end="1"/>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5">
                                            <p:txEl>
                                              <p:pRg st="2" end="2"/>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nodeType="clickEffect">
                                  <p:stCondLst>
                                    <p:cond delay="0"/>
                                  </p:stCondLst>
                                  <p:childTnLst>
                                    <p:set>
                                      <p:cBhvr>
                                        <p:cTn id="35"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3FC63DA-6834-D6A5-BF23-8B2113D21689}"/>
              </a:ext>
            </a:extLst>
          </p:cNvPr>
          <p:cNvSpPr txBox="1">
            <a:spLocks/>
          </p:cNvSpPr>
          <p:nvPr/>
        </p:nvSpPr>
        <p:spPr>
          <a:xfrm>
            <a:off x="449513" y="0"/>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GB" dirty="0">
                <a:latin typeface="Century Gothic" panose="020B0502020202020204" pitchFamily="34" charset="0"/>
              </a:rPr>
              <a:t>Answers – Section B</a:t>
            </a:r>
            <a:endParaRPr lang="en-US" dirty="0"/>
          </a:p>
        </p:txBody>
      </p:sp>
      <p:sp>
        <p:nvSpPr>
          <p:cNvPr id="8" name="TextBox 7">
            <a:extLst>
              <a:ext uri="{FF2B5EF4-FFF2-40B4-BE49-F238E27FC236}">
                <a16:creationId xmlns:a16="http://schemas.microsoft.com/office/drawing/2014/main" id="{29080EE9-0CE7-5289-0119-C45D1F4626F0}"/>
              </a:ext>
            </a:extLst>
          </p:cNvPr>
          <p:cNvSpPr txBox="1"/>
          <p:nvPr/>
        </p:nvSpPr>
        <p:spPr>
          <a:xfrm>
            <a:off x="325999" y="727818"/>
            <a:ext cx="10937081" cy="4093428"/>
          </a:xfrm>
          <a:prstGeom prst="rect">
            <a:avLst/>
          </a:prstGeom>
          <a:noFill/>
        </p:spPr>
        <p:txBody>
          <a:bodyPr wrap="square">
            <a:spAutoFit/>
          </a:bodyPr>
          <a:lstStyle/>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2a. </a:t>
            </a: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1 mole of sodium chloride = 23 + 35.5 = 58.5 g</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11.5 grams of sodium chloride = 11.5/58.5 = 0.1965 moles</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1 mole of sodium carbonate makes 2 moles of sodium chloride (from the equation)</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So, 0.098 moles of sodium carbonate make 0.17965 moles of sodium chloride</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To find the mass of sodium carbonate that is equal to 0.098 moles:</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0.098 moles = mass/relative formula mass </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0.098 x relative formula mass = mass</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0.098 x (106) = 10.42 g                                                                                             </a:t>
            </a:r>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[5]</a:t>
            </a:r>
            <a:endParaRPr lang="en-GB" sz="2400" b="1" dirty="0">
              <a:solidFill>
                <a:schemeClr val="accent1"/>
              </a:solidFill>
              <a:effectLst/>
              <a:latin typeface="Times New Roman" panose="02020603050405020304" pitchFamily="18" charset="0"/>
              <a:ea typeface="Times New Roman" panose="02020603050405020304" pitchFamily="18" charset="0"/>
            </a:endParaRPr>
          </a:p>
        </p:txBody>
      </p:sp>
      <p:sp>
        <p:nvSpPr>
          <p:cNvPr id="10" name="TextBox 9">
            <a:extLst>
              <a:ext uri="{FF2B5EF4-FFF2-40B4-BE49-F238E27FC236}">
                <a16:creationId xmlns:a16="http://schemas.microsoft.com/office/drawing/2014/main" id="{1BD7E708-37A0-C3DB-6DDE-90A4FA589F01}"/>
              </a:ext>
            </a:extLst>
          </p:cNvPr>
          <p:cNvSpPr txBox="1"/>
          <p:nvPr/>
        </p:nvSpPr>
        <p:spPr>
          <a:xfrm>
            <a:off x="367991" y="4993062"/>
            <a:ext cx="10783230" cy="1631216"/>
          </a:xfrm>
          <a:prstGeom prst="rect">
            <a:avLst/>
          </a:prstGeom>
          <a:noFill/>
        </p:spPr>
        <p:txBody>
          <a:bodyPr wrap="square">
            <a:spAutoFit/>
          </a:bodyPr>
          <a:lstStyle/>
          <a:p>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2b.</a:t>
            </a:r>
          </a:p>
          <a:p>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 The solution with a concentration of 1.0 x 10</a:t>
            </a:r>
            <a:r>
              <a:rPr lang="en-GB" sz="2000" b="1" baseline="30000"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-3</a:t>
            </a:r>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 mol/dm</a:t>
            </a:r>
            <a:r>
              <a:rPr lang="en-GB" sz="2000" b="1" baseline="30000"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3 </a:t>
            </a:r>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is more concentrated than the solution with a concentration of 1.0 x 10</a:t>
            </a:r>
            <a:r>
              <a:rPr lang="en-GB" sz="2000" b="1" baseline="30000"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-5 </a:t>
            </a:r>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mol/dm</a:t>
            </a:r>
            <a:r>
              <a:rPr lang="en-GB" sz="2000" b="1" baseline="30000"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3 </a:t>
            </a:r>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by a factor of 100 (10 x 10). Therefore the pH of the second solution will be greater by 2. So, the second solution has a pH of 4.</a:t>
            </a:r>
            <a:r>
              <a:rPr lang="en-GB" sz="2000" b="1" dirty="0">
                <a:solidFill>
                  <a:schemeClr val="accent1"/>
                </a:solidFill>
                <a:effectLst/>
              </a:rPr>
              <a:t>                                                                                                                      </a:t>
            </a:r>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endParaRPr lang="en-GB" sz="2000" b="1" dirty="0">
              <a:solidFill>
                <a:schemeClr val="accent1"/>
              </a:solidFill>
            </a:endParaRPr>
          </a:p>
        </p:txBody>
      </p:sp>
    </p:spTree>
    <p:extLst>
      <p:ext uri="{BB962C8B-B14F-4D97-AF65-F5344CB8AC3E}">
        <p14:creationId xmlns:p14="http://schemas.microsoft.com/office/powerpoint/2010/main" val="3672848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15CB4B-F8EC-4E58-B1F3-6019007A571E}"/>
              </a:ext>
            </a:extLst>
          </p:cNvPr>
          <p:cNvGraphicFramePr>
            <a:graphicFrameLocks noGrp="1"/>
          </p:cNvGraphicFramePr>
          <p:nvPr>
            <p:extLst>
              <p:ext uri="{D42A27DB-BD31-4B8C-83A1-F6EECF244321}">
                <p14:modId xmlns:p14="http://schemas.microsoft.com/office/powerpoint/2010/main" val="3465432158"/>
              </p:ext>
            </p:extLst>
          </p:nvPr>
        </p:nvGraphicFramePr>
        <p:xfrm>
          <a:off x="5850000" y="821838"/>
          <a:ext cx="5083646" cy="3657600"/>
        </p:xfrm>
        <a:graphic>
          <a:graphicData uri="http://schemas.openxmlformats.org/drawingml/2006/table">
            <a:tbl>
              <a:tblPr firstRow="1" bandRow="1">
                <a:tableStyleId>{5C22544A-7EE6-4342-B048-85BDC9FD1C3A}</a:tableStyleId>
              </a:tblPr>
              <a:tblGrid>
                <a:gridCol w="2541823">
                  <a:extLst>
                    <a:ext uri="{9D8B030D-6E8A-4147-A177-3AD203B41FA5}">
                      <a16:colId xmlns:a16="http://schemas.microsoft.com/office/drawing/2014/main" val="3989897554"/>
                    </a:ext>
                  </a:extLst>
                </a:gridCol>
                <a:gridCol w="2541823">
                  <a:extLst>
                    <a:ext uri="{9D8B030D-6E8A-4147-A177-3AD203B41FA5}">
                      <a16:colId xmlns:a16="http://schemas.microsoft.com/office/drawing/2014/main" val="1864204117"/>
                    </a:ext>
                  </a:extLst>
                </a:gridCol>
              </a:tblGrid>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11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417771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12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17162675"/>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13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78005147"/>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14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245188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15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29266250"/>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16a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04400053"/>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16b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674517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17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496922"/>
                  </a:ext>
                </a:extLst>
              </a:tr>
            </a:tbl>
          </a:graphicData>
        </a:graphic>
      </p:graphicFrame>
      <p:graphicFrame>
        <p:nvGraphicFramePr>
          <p:cNvPr id="9" name="Table 8">
            <a:extLst>
              <a:ext uri="{FF2B5EF4-FFF2-40B4-BE49-F238E27FC236}">
                <a16:creationId xmlns:a16="http://schemas.microsoft.com/office/drawing/2014/main" id="{6952E15F-BF65-514B-A83E-DCADAEAD540E}"/>
              </a:ext>
            </a:extLst>
          </p:cNvPr>
          <p:cNvGraphicFramePr>
            <a:graphicFrameLocks noGrp="1"/>
          </p:cNvGraphicFramePr>
          <p:nvPr/>
        </p:nvGraphicFramePr>
        <p:xfrm>
          <a:off x="369563" y="793733"/>
          <a:ext cx="5083646" cy="5029200"/>
        </p:xfrm>
        <a:graphic>
          <a:graphicData uri="http://schemas.openxmlformats.org/drawingml/2006/table">
            <a:tbl>
              <a:tblPr firstRow="1" bandRow="1">
                <a:tableStyleId>{5C22544A-7EE6-4342-B048-85BDC9FD1C3A}</a:tableStyleId>
              </a:tblPr>
              <a:tblGrid>
                <a:gridCol w="2541823">
                  <a:extLst>
                    <a:ext uri="{9D8B030D-6E8A-4147-A177-3AD203B41FA5}">
                      <a16:colId xmlns:a16="http://schemas.microsoft.com/office/drawing/2014/main" val="1065475146"/>
                    </a:ext>
                  </a:extLst>
                </a:gridCol>
                <a:gridCol w="2541823">
                  <a:extLst>
                    <a:ext uri="{9D8B030D-6E8A-4147-A177-3AD203B41FA5}">
                      <a16:colId xmlns:a16="http://schemas.microsoft.com/office/drawing/2014/main" val="3459490643"/>
                    </a:ext>
                  </a:extLst>
                </a:gridCol>
              </a:tblGrid>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400" b="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Question</a:t>
                      </a:r>
                      <a:endParaRPr lang="en-GB" sz="2400" b="1">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400" b="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Answer</a:t>
                      </a:r>
                      <a:endParaRPr lang="en-GB" sz="2400" b="1">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5786054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98021254"/>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67639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1308024"/>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439736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15831425"/>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3087876"/>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45567972"/>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4473697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5720697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7173197"/>
                  </a:ext>
                </a:extLst>
              </a:tr>
            </a:tbl>
          </a:graphicData>
        </a:graphic>
      </p:graphicFrame>
      <p:sp>
        <p:nvSpPr>
          <p:cNvPr id="2" name="Title 1">
            <a:extLst>
              <a:ext uri="{FF2B5EF4-FFF2-40B4-BE49-F238E27FC236}">
                <a16:creationId xmlns:a16="http://schemas.microsoft.com/office/drawing/2014/main" id="{180D45BC-6919-504F-B25A-383CFF62F843}"/>
              </a:ext>
            </a:extLst>
          </p:cNvPr>
          <p:cNvSpPr>
            <a:spLocks noGrp="1"/>
          </p:cNvSpPr>
          <p:nvPr>
            <p:ph type="title" idx="4294967295"/>
          </p:nvPr>
        </p:nvSpPr>
        <p:spPr>
          <a:xfrm>
            <a:off x="0" y="0"/>
            <a:ext cx="10620375" cy="720725"/>
          </a:xfrm>
        </p:spPr>
        <p:txBody>
          <a:bodyPr>
            <a:normAutofit/>
          </a:bodyPr>
          <a:lstStyle/>
          <a:p>
            <a:r>
              <a:rPr lang="en-GB" sz="2600" b="1" dirty="0">
                <a:latin typeface="Century Gothic" panose="020B0502020202020204" pitchFamily="34" charset="0"/>
              </a:rPr>
              <a:t>Answers – Section A: Separate Science</a:t>
            </a:r>
            <a:endParaRPr lang="en-US" sz="2600" b="1" dirty="0"/>
          </a:p>
        </p:txBody>
      </p:sp>
      <p:sp>
        <p:nvSpPr>
          <p:cNvPr id="3" name="TextBox 2">
            <a:extLst>
              <a:ext uri="{FF2B5EF4-FFF2-40B4-BE49-F238E27FC236}">
                <a16:creationId xmlns:a16="http://schemas.microsoft.com/office/drawing/2014/main" id="{8F2B5B51-20C7-5946-866D-E14982FECE80}"/>
              </a:ext>
            </a:extLst>
          </p:cNvPr>
          <p:cNvSpPr txBox="1"/>
          <p:nvPr/>
        </p:nvSpPr>
        <p:spPr>
          <a:xfrm>
            <a:off x="3965461" y="1292732"/>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E5DCA251-4083-8C42-A361-6425C6F2DF46}"/>
              </a:ext>
            </a:extLst>
          </p:cNvPr>
          <p:cNvSpPr txBox="1"/>
          <p:nvPr/>
        </p:nvSpPr>
        <p:spPr>
          <a:xfrm>
            <a:off x="3965461" y="1735831"/>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8" name="TextBox 27">
            <a:extLst>
              <a:ext uri="{FF2B5EF4-FFF2-40B4-BE49-F238E27FC236}">
                <a16:creationId xmlns:a16="http://schemas.microsoft.com/office/drawing/2014/main" id="{6DF8A603-4A42-D54F-B958-5B889E10EDC4}"/>
              </a:ext>
            </a:extLst>
          </p:cNvPr>
          <p:cNvSpPr txBox="1"/>
          <p:nvPr/>
        </p:nvSpPr>
        <p:spPr>
          <a:xfrm>
            <a:off x="3965461" y="2688482"/>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9" name="TextBox 28">
            <a:extLst>
              <a:ext uri="{FF2B5EF4-FFF2-40B4-BE49-F238E27FC236}">
                <a16:creationId xmlns:a16="http://schemas.microsoft.com/office/drawing/2014/main" id="{10D59E33-B744-AD41-B1EE-33E23ECE700B}"/>
              </a:ext>
            </a:extLst>
          </p:cNvPr>
          <p:cNvSpPr txBox="1"/>
          <p:nvPr/>
        </p:nvSpPr>
        <p:spPr>
          <a:xfrm>
            <a:off x="3965461" y="2218176"/>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0" name="TextBox 29">
            <a:extLst>
              <a:ext uri="{FF2B5EF4-FFF2-40B4-BE49-F238E27FC236}">
                <a16:creationId xmlns:a16="http://schemas.microsoft.com/office/drawing/2014/main" id="{ECC008BF-D17B-C14A-AAFA-B4B198244641}"/>
              </a:ext>
            </a:extLst>
          </p:cNvPr>
          <p:cNvSpPr txBox="1"/>
          <p:nvPr/>
        </p:nvSpPr>
        <p:spPr>
          <a:xfrm>
            <a:off x="3961718" y="3108931"/>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1" name="TextBox 30">
            <a:extLst>
              <a:ext uri="{FF2B5EF4-FFF2-40B4-BE49-F238E27FC236}">
                <a16:creationId xmlns:a16="http://schemas.microsoft.com/office/drawing/2014/main" id="{AD3BD66B-AC3D-CD49-9253-F40FAF4C731D}"/>
              </a:ext>
            </a:extLst>
          </p:cNvPr>
          <p:cNvSpPr txBox="1"/>
          <p:nvPr/>
        </p:nvSpPr>
        <p:spPr>
          <a:xfrm>
            <a:off x="3965461" y="3552030"/>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2" name="TextBox 31">
            <a:extLst>
              <a:ext uri="{FF2B5EF4-FFF2-40B4-BE49-F238E27FC236}">
                <a16:creationId xmlns:a16="http://schemas.microsoft.com/office/drawing/2014/main" id="{11871897-4AC1-0E41-B634-5ED71705A3B7}"/>
              </a:ext>
            </a:extLst>
          </p:cNvPr>
          <p:cNvSpPr txBox="1"/>
          <p:nvPr/>
        </p:nvSpPr>
        <p:spPr>
          <a:xfrm>
            <a:off x="3965461" y="4007340"/>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C84D0A1C-C711-6348-9BF0-51192C3B8F59}"/>
              </a:ext>
            </a:extLst>
          </p:cNvPr>
          <p:cNvSpPr txBox="1"/>
          <p:nvPr/>
        </p:nvSpPr>
        <p:spPr>
          <a:xfrm>
            <a:off x="3984459" y="4494412"/>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4" name="TextBox 33">
            <a:extLst>
              <a:ext uri="{FF2B5EF4-FFF2-40B4-BE49-F238E27FC236}">
                <a16:creationId xmlns:a16="http://schemas.microsoft.com/office/drawing/2014/main" id="{3ACF198B-4361-4B4D-A317-C5F15ABEFC94}"/>
              </a:ext>
            </a:extLst>
          </p:cNvPr>
          <p:cNvSpPr txBox="1"/>
          <p:nvPr/>
        </p:nvSpPr>
        <p:spPr>
          <a:xfrm>
            <a:off x="3984459" y="4912935"/>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5" name="TextBox 34">
            <a:extLst>
              <a:ext uri="{FF2B5EF4-FFF2-40B4-BE49-F238E27FC236}">
                <a16:creationId xmlns:a16="http://schemas.microsoft.com/office/drawing/2014/main" id="{14B94BC1-1F8E-974E-8A27-4F6E0DCA607A}"/>
              </a:ext>
            </a:extLst>
          </p:cNvPr>
          <p:cNvSpPr txBox="1"/>
          <p:nvPr/>
        </p:nvSpPr>
        <p:spPr>
          <a:xfrm>
            <a:off x="3984459" y="5413773"/>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6" name="TextBox 15">
            <a:extLst>
              <a:ext uri="{FF2B5EF4-FFF2-40B4-BE49-F238E27FC236}">
                <a16:creationId xmlns:a16="http://schemas.microsoft.com/office/drawing/2014/main" id="{8A8E3982-B7CC-CE4C-ABC7-B37551AE8321}"/>
              </a:ext>
            </a:extLst>
          </p:cNvPr>
          <p:cNvSpPr txBox="1"/>
          <p:nvPr/>
        </p:nvSpPr>
        <p:spPr>
          <a:xfrm>
            <a:off x="9256547" y="844252"/>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63EC7D73-EAE8-9B47-A128-FF3082080763}"/>
              </a:ext>
            </a:extLst>
          </p:cNvPr>
          <p:cNvSpPr txBox="1"/>
          <p:nvPr/>
        </p:nvSpPr>
        <p:spPr>
          <a:xfrm>
            <a:off x="9256547" y="1304731"/>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F9824313-0879-7C4B-8F1B-8A80BD0548B9}"/>
              </a:ext>
            </a:extLst>
          </p:cNvPr>
          <p:cNvSpPr txBox="1"/>
          <p:nvPr/>
        </p:nvSpPr>
        <p:spPr>
          <a:xfrm>
            <a:off x="9256547" y="1793466"/>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9" name="TextBox 18">
            <a:extLst>
              <a:ext uri="{FF2B5EF4-FFF2-40B4-BE49-F238E27FC236}">
                <a16:creationId xmlns:a16="http://schemas.microsoft.com/office/drawing/2014/main" id="{A9D74551-2F74-4AC4-B013-092500ED85D9}"/>
              </a:ext>
            </a:extLst>
          </p:cNvPr>
          <p:cNvSpPr txBox="1"/>
          <p:nvPr/>
        </p:nvSpPr>
        <p:spPr>
          <a:xfrm>
            <a:off x="9256547" y="2209005"/>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8567BCDD-6C6D-4CC5-B52C-94AD43933D8E}"/>
              </a:ext>
            </a:extLst>
          </p:cNvPr>
          <p:cNvSpPr txBox="1"/>
          <p:nvPr/>
        </p:nvSpPr>
        <p:spPr>
          <a:xfrm>
            <a:off x="9256547" y="2669031"/>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08B3CE20-B9DD-5D1B-98B5-D5C070E347C6}"/>
              </a:ext>
            </a:extLst>
          </p:cNvPr>
          <p:cNvSpPr txBox="1"/>
          <p:nvPr/>
        </p:nvSpPr>
        <p:spPr>
          <a:xfrm>
            <a:off x="9266072" y="3150043"/>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986AEE34-8AFF-3F1C-9048-8B2F181D5410}"/>
              </a:ext>
            </a:extLst>
          </p:cNvPr>
          <p:cNvSpPr txBox="1"/>
          <p:nvPr/>
        </p:nvSpPr>
        <p:spPr>
          <a:xfrm>
            <a:off x="9280360" y="3635818"/>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4" name="TextBox 13">
            <a:extLst>
              <a:ext uri="{FF2B5EF4-FFF2-40B4-BE49-F238E27FC236}">
                <a16:creationId xmlns:a16="http://schemas.microsoft.com/office/drawing/2014/main" id="{F8E75590-36A7-49F0-8D42-7903A1F3F258}"/>
              </a:ext>
            </a:extLst>
          </p:cNvPr>
          <p:cNvSpPr txBox="1"/>
          <p:nvPr/>
        </p:nvSpPr>
        <p:spPr>
          <a:xfrm>
            <a:off x="9294647" y="4035868"/>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97630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0" grpId="0"/>
      <p:bldP spid="28" grpId="0"/>
      <p:bldP spid="29" grpId="0"/>
      <p:bldP spid="30" grpId="0"/>
      <p:bldP spid="31" grpId="0"/>
      <p:bldP spid="32" grpId="0"/>
      <p:bldP spid="33" grpId="0"/>
      <p:bldP spid="34" grpId="0"/>
      <p:bldP spid="35" grpId="0"/>
      <p:bldP spid="16" grpId="0"/>
      <p:bldP spid="17" grpId="0"/>
      <p:bldP spid="18" grpId="0"/>
      <p:bldP spid="19" grpId="0"/>
      <p:bldP spid="21" grpId="0"/>
      <p:bldP spid="12" grpId="0"/>
      <p:bldP spid="13" grpId="0"/>
      <p:bldP spid="1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18A6A07-084B-C551-E3A2-56321BD5A57A}"/>
              </a:ext>
            </a:extLst>
          </p:cNvPr>
          <p:cNvSpPr txBox="1"/>
          <p:nvPr/>
        </p:nvSpPr>
        <p:spPr>
          <a:xfrm>
            <a:off x="479501" y="895654"/>
            <a:ext cx="11050859" cy="3447098"/>
          </a:xfrm>
          <a:prstGeom prst="rect">
            <a:avLst/>
          </a:prstGeom>
          <a:noFill/>
        </p:spPr>
        <p:txBody>
          <a:bodyPr wrap="square">
            <a:spAutoFit/>
          </a:bodyPr>
          <a:lstStyle/>
          <a:p>
            <a:pPr>
              <a:spcBef>
                <a:spcPts val="1200"/>
              </a:spcBef>
            </a:pPr>
            <a:r>
              <a:rPr lang="en-GB" sz="24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1a. </a:t>
            </a:r>
          </a:p>
          <a:p>
            <a:pPr marL="285750" indent="-285750">
              <a:spcBef>
                <a:spcPts val="1200"/>
              </a:spcBef>
              <a:buFont typeface="Arial" panose="020B0604020202020204" pitchFamily="34" charset="0"/>
              <a:buChar char="•"/>
            </a:pPr>
            <a:r>
              <a:rPr lang="en-GB" sz="24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add potassium hydroxide solution to the conical flask/use a pipette to measure out the correct volume of potassium hydroxide</a:t>
            </a:r>
            <a:endParaRPr lang="en-GB" sz="2800" b="1" dirty="0">
              <a:solidFill>
                <a:schemeClr val="accent1"/>
              </a:solidFill>
              <a:effectLst/>
              <a:latin typeface="Times New Roman" panose="02020603050405020304" pitchFamily="18" charset="0"/>
              <a:ea typeface="Times New Roman" panose="02020603050405020304" pitchFamily="18" charset="0"/>
            </a:endParaRPr>
          </a:p>
          <a:p>
            <a:pPr marL="285750" indent="-285750">
              <a:spcBef>
                <a:spcPts val="1200"/>
              </a:spcBef>
              <a:buFont typeface="Arial" panose="020B0604020202020204" pitchFamily="34" charset="0"/>
              <a:buChar char="•"/>
            </a:pPr>
            <a:r>
              <a:rPr lang="en-GB" sz="24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add a few drops of indicator</a:t>
            </a:r>
            <a:endParaRPr lang="en-GB" sz="2800" b="1" dirty="0">
              <a:solidFill>
                <a:schemeClr val="accent1"/>
              </a:solidFill>
              <a:effectLst/>
              <a:latin typeface="Times New Roman" panose="02020603050405020304" pitchFamily="18" charset="0"/>
              <a:ea typeface="Times New Roman" panose="02020603050405020304" pitchFamily="18" charset="0"/>
            </a:endParaRPr>
          </a:p>
          <a:p>
            <a:pPr marL="285750" indent="-285750">
              <a:spcBef>
                <a:spcPts val="1200"/>
              </a:spcBef>
              <a:buFont typeface="Arial" panose="020B0604020202020204" pitchFamily="34" charset="0"/>
              <a:buChar char="•"/>
            </a:pPr>
            <a:r>
              <a:rPr lang="en-GB" sz="24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add the sulfuric acid from the burette</a:t>
            </a:r>
            <a:endParaRPr lang="en-GB" sz="2800" b="1" dirty="0">
              <a:solidFill>
                <a:schemeClr val="accent1"/>
              </a:solidFill>
              <a:effectLst/>
              <a:latin typeface="Times New Roman" panose="02020603050405020304" pitchFamily="18" charset="0"/>
              <a:ea typeface="Times New Roman" panose="02020603050405020304" pitchFamily="18" charset="0"/>
            </a:endParaRPr>
          </a:p>
          <a:p>
            <a:pPr marL="285750" indent="-285750">
              <a:spcBef>
                <a:spcPts val="1200"/>
              </a:spcBef>
              <a:buFont typeface="Arial" panose="020B0604020202020204" pitchFamily="34" charset="0"/>
              <a:buChar char="•"/>
            </a:pPr>
            <a:r>
              <a:rPr lang="en-GB" sz="24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until the colour of the indicator changes</a:t>
            </a:r>
            <a:endParaRPr lang="en-GB" sz="2800" b="1" dirty="0">
              <a:solidFill>
                <a:schemeClr val="accent1"/>
              </a:solidFill>
              <a:effectLst/>
              <a:latin typeface="Times New Roman" panose="02020603050405020304" pitchFamily="18" charset="0"/>
              <a:ea typeface="Times New Roman" panose="02020603050405020304" pitchFamily="18" charset="0"/>
            </a:endParaRPr>
          </a:p>
          <a:p>
            <a:pPr marL="285750" indent="-285750">
              <a:spcBef>
                <a:spcPts val="1200"/>
              </a:spcBef>
              <a:buFont typeface="Arial" panose="020B0604020202020204" pitchFamily="34" charset="0"/>
              <a:buChar char="•"/>
            </a:pPr>
            <a:r>
              <a:rPr lang="en-GB" sz="24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read the volume from the burette                                                          [5]</a:t>
            </a:r>
            <a:endParaRPr lang="en-GB" sz="2800" b="1" dirty="0">
              <a:solidFill>
                <a:schemeClr val="accent1"/>
              </a:solidFill>
              <a:effectLst/>
              <a:latin typeface="Times New Roman" panose="02020603050405020304" pitchFamily="18" charset="0"/>
              <a:ea typeface="Times New Roman" panose="02020603050405020304" pitchFamily="18" charset="0"/>
            </a:endParaRPr>
          </a:p>
        </p:txBody>
      </p:sp>
      <p:sp>
        <p:nvSpPr>
          <p:cNvPr id="5" name="Title 1">
            <a:extLst>
              <a:ext uri="{FF2B5EF4-FFF2-40B4-BE49-F238E27FC236}">
                <a16:creationId xmlns:a16="http://schemas.microsoft.com/office/drawing/2014/main" id="{F53308D9-7D51-FB0E-B4A2-DF141E92D226}"/>
              </a:ext>
            </a:extLst>
          </p:cNvPr>
          <p:cNvSpPr txBox="1">
            <a:spLocks/>
          </p:cNvSpPr>
          <p:nvPr/>
        </p:nvSpPr>
        <p:spPr>
          <a:xfrm>
            <a:off x="513984" y="-3715"/>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GB">
                <a:latin typeface="Century Gothic" panose="020B0502020202020204" pitchFamily="34" charset="0"/>
              </a:rPr>
              <a:t>Answers – Section B</a:t>
            </a:r>
            <a:endParaRPr lang="en-US" dirty="0"/>
          </a:p>
        </p:txBody>
      </p:sp>
      <p:sp>
        <p:nvSpPr>
          <p:cNvPr id="6" name="TextBox 5">
            <a:extLst>
              <a:ext uri="{FF2B5EF4-FFF2-40B4-BE49-F238E27FC236}">
                <a16:creationId xmlns:a16="http://schemas.microsoft.com/office/drawing/2014/main" id="{BF0F4D69-9331-C647-1503-375407297B35}"/>
              </a:ext>
            </a:extLst>
          </p:cNvPr>
          <p:cNvSpPr txBox="1"/>
          <p:nvPr/>
        </p:nvSpPr>
        <p:spPr>
          <a:xfrm>
            <a:off x="519900" y="4506402"/>
            <a:ext cx="10787436"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1b. H</a:t>
            </a:r>
            <a:r>
              <a:rPr lang="en-GB" sz="2400" b="1" baseline="30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t>
            </a:r>
            <a:r>
              <a:rPr lang="en-GB" sz="24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ions				                                                                 [1]</a:t>
            </a:r>
          </a:p>
        </p:txBody>
      </p:sp>
      <p:sp>
        <p:nvSpPr>
          <p:cNvPr id="7" name="TextBox 6">
            <a:extLst>
              <a:ext uri="{FF2B5EF4-FFF2-40B4-BE49-F238E27FC236}">
                <a16:creationId xmlns:a16="http://schemas.microsoft.com/office/drawing/2014/main" id="{09A01C27-AD8E-B3EB-4D44-705F0A54551E}"/>
              </a:ext>
            </a:extLst>
          </p:cNvPr>
          <p:cNvSpPr txBox="1"/>
          <p:nvPr/>
        </p:nvSpPr>
        <p:spPr>
          <a:xfrm>
            <a:off x="511885" y="5014480"/>
            <a:ext cx="10817754"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1c. Red				                                                                 [1]</a:t>
            </a:r>
          </a:p>
        </p:txBody>
      </p:sp>
    </p:spTree>
    <p:extLst>
      <p:ext uri="{BB962C8B-B14F-4D97-AF65-F5344CB8AC3E}">
        <p14:creationId xmlns:p14="http://schemas.microsoft.com/office/powerpoint/2010/main" val="4060415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43FC63DA-6834-D6A5-BF23-8B2113D21689}"/>
              </a:ext>
            </a:extLst>
          </p:cNvPr>
          <p:cNvSpPr txBox="1">
            <a:spLocks/>
          </p:cNvSpPr>
          <p:nvPr/>
        </p:nvSpPr>
        <p:spPr>
          <a:xfrm>
            <a:off x="449513" y="0"/>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GB" dirty="0">
                <a:latin typeface="Century Gothic" panose="020B0502020202020204" pitchFamily="34" charset="0"/>
              </a:rPr>
              <a:t>Answers – Section B</a:t>
            </a:r>
            <a:endParaRPr lang="en-US" dirty="0"/>
          </a:p>
        </p:txBody>
      </p:sp>
      <p:sp>
        <p:nvSpPr>
          <p:cNvPr id="8" name="TextBox 7">
            <a:extLst>
              <a:ext uri="{FF2B5EF4-FFF2-40B4-BE49-F238E27FC236}">
                <a16:creationId xmlns:a16="http://schemas.microsoft.com/office/drawing/2014/main" id="{29080EE9-0CE7-5289-0119-C45D1F4626F0}"/>
              </a:ext>
            </a:extLst>
          </p:cNvPr>
          <p:cNvSpPr txBox="1"/>
          <p:nvPr/>
        </p:nvSpPr>
        <p:spPr>
          <a:xfrm>
            <a:off x="325999" y="727818"/>
            <a:ext cx="10937081" cy="4093428"/>
          </a:xfrm>
          <a:prstGeom prst="rect">
            <a:avLst/>
          </a:prstGeom>
          <a:noFill/>
        </p:spPr>
        <p:txBody>
          <a:bodyPr wrap="square">
            <a:spAutoFit/>
          </a:bodyPr>
          <a:lstStyle/>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2a. </a:t>
            </a: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1 mole of sodium chloride = 23 + 35.5 = 58.5 g</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11.5 grams of sodium chloride = 11.5/58.5 = 0.1965 moles</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1 mole of sodium carbonate makes 2 moles of sodium chloride (from the equation)</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So, 0.098 moles of sodium carbonate make 0.17965 moles of sodium chloride</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To find the mass of sodium carbonate that is equal to 0.098 moles:</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0.098 moles = mass/relative formula mass </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0.098 x relative formula mass = mass</a:t>
            </a:r>
            <a:endParaRPr lang="en-GB" sz="2400" b="1" dirty="0">
              <a:solidFill>
                <a:schemeClr val="accent1"/>
              </a:solidFill>
              <a:effectLst/>
              <a:latin typeface="Times New Roman" panose="02020603050405020304" pitchFamily="18" charset="0"/>
              <a:ea typeface="Times New Roman" panose="02020603050405020304" pitchFamily="18" charset="0"/>
            </a:endParaRPr>
          </a:p>
          <a:p>
            <a:pPr>
              <a:spcBef>
                <a:spcPts val="1200"/>
              </a:spcBef>
            </a:pPr>
            <a:r>
              <a:rPr lang="en-GB" sz="2000" b="1" dirty="0">
                <a:solidFill>
                  <a:schemeClr val="accent1"/>
                </a:solidFill>
                <a:effectLst/>
                <a:latin typeface="Century Gothic" panose="020B0502020202020204" pitchFamily="34" charset="0"/>
                <a:ea typeface="Times New Roman" panose="02020603050405020304" pitchFamily="18" charset="0"/>
                <a:cs typeface="Arial" panose="020B0604020202020204" pitchFamily="34" charset="0"/>
              </a:rPr>
              <a:t>0.098 x (106) = 10.42 g                                                                                             [</a:t>
            </a:r>
            <a:r>
              <a:rPr lang="en-GB" sz="2000" b="1"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5</a:t>
            </a:r>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t>
            </a:r>
            <a:endParaRPr lang="en-GB" sz="2400" b="1" dirty="0">
              <a:solidFill>
                <a:schemeClr val="accent1"/>
              </a:solidFill>
              <a:effectLst/>
              <a:latin typeface="Times New Roman" panose="02020603050405020304" pitchFamily="18" charset="0"/>
              <a:ea typeface="Times New Roman" panose="02020603050405020304" pitchFamily="18" charset="0"/>
            </a:endParaRPr>
          </a:p>
        </p:txBody>
      </p:sp>
      <p:sp>
        <p:nvSpPr>
          <p:cNvPr id="2" name="TextBox 1">
            <a:extLst>
              <a:ext uri="{FF2B5EF4-FFF2-40B4-BE49-F238E27FC236}">
                <a16:creationId xmlns:a16="http://schemas.microsoft.com/office/drawing/2014/main" id="{2857EDD9-BFC2-FB88-6A82-A660717A820F}"/>
              </a:ext>
            </a:extLst>
          </p:cNvPr>
          <p:cNvSpPr txBox="1"/>
          <p:nvPr/>
        </p:nvSpPr>
        <p:spPr>
          <a:xfrm>
            <a:off x="367991" y="5059969"/>
            <a:ext cx="10783230" cy="1015663"/>
          </a:xfrm>
          <a:prstGeom prst="rect">
            <a:avLst/>
          </a:prstGeom>
          <a:noFill/>
        </p:spPr>
        <p:txBody>
          <a:bodyPr wrap="square">
            <a:spAutoFit/>
          </a:bodyPr>
          <a:lstStyle/>
          <a:p>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2b.</a:t>
            </a:r>
          </a:p>
          <a:p>
            <a:r>
              <a:rPr lang="en-GB" sz="2000" b="1" dirty="0">
                <a:solidFill>
                  <a:schemeClr val="accent1"/>
                </a:solidFill>
                <a:latin typeface="Century Gothic" panose="020B0502020202020204" pitchFamily="34" charset="0"/>
              </a:rPr>
              <a:t>H</a:t>
            </a:r>
            <a:r>
              <a:rPr lang="en-GB" sz="2000" b="1" baseline="-25000" dirty="0">
                <a:solidFill>
                  <a:schemeClr val="accent1"/>
                </a:solidFill>
                <a:latin typeface="Century Gothic" panose="020B0502020202020204" pitchFamily="34" charset="0"/>
              </a:rPr>
              <a:t>2</a:t>
            </a:r>
            <a:r>
              <a:rPr lang="en-GB" sz="2000" b="1" dirty="0">
                <a:solidFill>
                  <a:schemeClr val="accent1"/>
                </a:solidFill>
                <a:latin typeface="Century Gothic" panose="020B0502020202020204" pitchFamily="34" charset="0"/>
              </a:rPr>
              <a:t>O = 1 + 1 + 16 = 18 g </a:t>
            </a:r>
          </a:p>
          <a:p>
            <a:r>
              <a:rPr lang="en-GB" sz="2000" b="1" dirty="0">
                <a:solidFill>
                  <a:schemeClr val="accent1"/>
                </a:solidFill>
                <a:latin typeface="Century Gothic" panose="020B0502020202020204" pitchFamily="34" charset="0"/>
              </a:rPr>
              <a:t>36/18 = 2 moles                                                                                                       </a:t>
            </a:r>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endParaRPr lang="en-GB" sz="2000" b="1"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30107152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238BF1C-1673-61E9-332F-11775A4729B4}"/>
              </a:ext>
            </a:extLst>
          </p:cNvPr>
          <p:cNvSpPr txBox="1"/>
          <p:nvPr/>
        </p:nvSpPr>
        <p:spPr>
          <a:xfrm>
            <a:off x="367991" y="889413"/>
            <a:ext cx="10783230" cy="1631216"/>
          </a:xfrm>
          <a:prstGeom prst="rect">
            <a:avLst/>
          </a:prstGeom>
          <a:noFill/>
        </p:spPr>
        <p:txBody>
          <a:bodyPr wrap="square">
            <a:spAutoFit/>
          </a:bodyPr>
          <a:lstStyle/>
          <a:p>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2c.</a:t>
            </a:r>
          </a:p>
          <a:p>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 The solution with a concentration of 1.0 x 10</a:t>
            </a:r>
            <a:r>
              <a:rPr lang="en-GB" sz="2000" b="1" baseline="30000"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-3</a:t>
            </a:r>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 mol/dm</a:t>
            </a:r>
            <a:r>
              <a:rPr lang="en-GB" sz="2000" b="1" baseline="30000"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3 </a:t>
            </a:r>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is more concentrated than the solution with a concentration of 1.0 x 10</a:t>
            </a:r>
            <a:r>
              <a:rPr lang="en-GB" sz="2000" b="1" baseline="30000"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-5 </a:t>
            </a:r>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mol/dm</a:t>
            </a:r>
            <a:r>
              <a:rPr lang="en-GB" sz="2000" b="1" baseline="30000"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3 </a:t>
            </a:r>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by a factor of 100 (10 x 10). Therefore the pH of the second solution will be greater by 2. So, the second solution has a pH of 4.</a:t>
            </a:r>
            <a:r>
              <a:rPr lang="en-GB" sz="2000" b="1" dirty="0">
                <a:solidFill>
                  <a:schemeClr val="accent1"/>
                </a:solidFill>
                <a:effectLst/>
              </a:rPr>
              <a:t>                                                                                                                      </a:t>
            </a:r>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endParaRPr lang="en-GB" sz="2000" b="1" dirty="0">
              <a:solidFill>
                <a:schemeClr val="accent1"/>
              </a:solidFill>
            </a:endParaRPr>
          </a:p>
        </p:txBody>
      </p:sp>
      <p:sp>
        <p:nvSpPr>
          <p:cNvPr id="4" name="Title 1">
            <a:extLst>
              <a:ext uri="{FF2B5EF4-FFF2-40B4-BE49-F238E27FC236}">
                <a16:creationId xmlns:a16="http://schemas.microsoft.com/office/drawing/2014/main" id="{EF797312-57C4-01A5-596E-59A7A562CC42}"/>
              </a:ext>
            </a:extLst>
          </p:cNvPr>
          <p:cNvSpPr txBox="1">
            <a:spLocks/>
          </p:cNvSpPr>
          <p:nvPr/>
        </p:nvSpPr>
        <p:spPr>
          <a:xfrm>
            <a:off x="513984" y="-3715"/>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GB">
                <a:latin typeface="Century Gothic" panose="020B0502020202020204" pitchFamily="34" charset="0"/>
              </a:rPr>
              <a:t>Answers – Section B</a:t>
            </a:r>
            <a:endParaRPr lang="en-US" dirty="0"/>
          </a:p>
        </p:txBody>
      </p:sp>
      <p:sp>
        <p:nvSpPr>
          <p:cNvPr id="5" name="TextBox 4">
            <a:extLst>
              <a:ext uri="{FF2B5EF4-FFF2-40B4-BE49-F238E27FC236}">
                <a16:creationId xmlns:a16="http://schemas.microsoft.com/office/drawing/2014/main" id="{5A0F4DD4-DE37-5E31-0B98-C31B32B4333A}"/>
              </a:ext>
            </a:extLst>
          </p:cNvPr>
          <p:cNvSpPr txBox="1"/>
          <p:nvPr/>
        </p:nvSpPr>
        <p:spPr>
          <a:xfrm>
            <a:off x="386576" y="2580681"/>
            <a:ext cx="10783230" cy="1015663"/>
          </a:xfrm>
          <a:prstGeom prst="rect">
            <a:avLst/>
          </a:prstGeom>
          <a:noFill/>
        </p:spPr>
        <p:txBody>
          <a:bodyPr wrap="square">
            <a:spAutoFit/>
          </a:bodyPr>
          <a:lstStyle/>
          <a:p>
            <a:r>
              <a:rPr lang="en-GB" sz="2000" b="1" dirty="0">
                <a:solidFill>
                  <a:schemeClr val="accent1"/>
                </a:solidFill>
                <a:effectLst/>
                <a:latin typeface="Century Gothic" panose="020B0502020202020204" pitchFamily="34" charset="0"/>
                <a:ea typeface="Calibri" panose="020F0502020204030204" pitchFamily="34" charset="0"/>
                <a:cs typeface="Arial" panose="020B0604020202020204" pitchFamily="34" charset="0"/>
              </a:rPr>
              <a:t>2d.</a:t>
            </a:r>
          </a:p>
          <a:p>
            <a:r>
              <a:rPr lang="en-GB" sz="2000" b="1" dirty="0">
                <a:solidFill>
                  <a:schemeClr val="accent1"/>
                </a:solidFill>
                <a:latin typeface="Century Gothic" panose="020B0502020202020204" pitchFamily="34" charset="0"/>
              </a:rPr>
              <a:t>45/1000 = 0.045 dm</a:t>
            </a:r>
            <a:r>
              <a:rPr lang="en-GB" sz="2000" b="1" baseline="30000" dirty="0">
                <a:solidFill>
                  <a:schemeClr val="accent1"/>
                </a:solidFill>
                <a:latin typeface="Century Gothic" panose="020B0502020202020204" pitchFamily="34" charset="0"/>
              </a:rPr>
              <a:t>3</a:t>
            </a:r>
            <a:endParaRPr lang="en-GB" sz="2000" b="1" dirty="0">
              <a:solidFill>
                <a:schemeClr val="accent1"/>
              </a:solidFill>
              <a:latin typeface="Century Gothic" panose="020B0502020202020204" pitchFamily="34" charset="0"/>
            </a:endParaRPr>
          </a:p>
          <a:p>
            <a:r>
              <a:rPr lang="en-GB" sz="2000" b="1" dirty="0">
                <a:solidFill>
                  <a:schemeClr val="accent1"/>
                </a:solidFill>
                <a:latin typeface="Century Gothic" panose="020B0502020202020204" pitchFamily="34" charset="0"/>
              </a:rPr>
              <a:t>0.045/24.0 = 0.023 moles                                                                                        </a:t>
            </a:r>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endParaRPr lang="en-GB" sz="2000" b="1"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2032793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p:cNvSpPr txBox="1"/>
          <p:nvPr/>
        </p:nvSpPr>
        <p:spPr>
          <a:xfrm>
            <a:off x="540000" y="1080000"/>
            <a:ext cx="10620000" cy="5539978"/>
          </a:xfrm>
          <a:prstGeom prst="rect">
            <a:avLst/>
          </a:prstGeom>
          <a:noFill/>
        </p:spPr>
        <p:txBody>
          <a:bodyPr wrap="square" lIns="0" tIns="0" rIns="0" bIns="0" rtlCol="0">
            <a:spAutoFit/>
          </a:bodyPr>
          <a:lstStyle/>
          <a:p>
            <a:r>
              <a:rPr lang="en-GB" sz="2400" b="1" dirty="0">
                <a:latin typeface="Century Gothic" panose="020B0502020202020204" pitchFamily="34" charset="0"/>
              </a:rPr>
              <a:t>Teacher to edit according to class performance on quiz</a:t>
            </a:r>
          </a:p>
          <a:p>
            <a:endParaRPr lang="en-GB" sz="2400" dirty="0">
              <a:latin typeface="Century Gothic" panose="020B0502020202020204" pitchFamily="34" charset="0"/>
            </a:endParaRPr>
          </a:p>
          <a:p>
            <a:r>
              <a:rPr lang="en-GB" sz="2400" dirty="0">
                <a:latin typeface="Century Gothic" panose="020B0502020202020204" pitchFamily="34" charset="0"/>
              </a:rPr>
              <a:t>If you got any of QX wrong</a:t>
            </a:r>
          </a:p>
          <a:p>
            <a:pPr lvl="1"/>
            <a:r>
              <a:rPr lang="en-GB" sz="2400" dirty="0">
                <a:latin typeface="Century Gothic" panose="020B0502020202020204" pitchFamily="34" charset="0"/>
                <a:ea typeface="Century Gothic"/>
                <a:cs typeface="Century Gothic"/>
                <a:sym typeface="Century Gothic"/>
              </a:rPr>
              <a:t>Insert fix-it task instructions here. See the mastery quiz mark scheme for suggested fix-it tasks.</a:t>
            </a:r>
            <a:endParaRPr lang="en-GB" sz="2400" dirty="0">
              <a:latin typeface="Century Gothic" panose="020B0502020202020204" pitchFamily="34" charset="0"/>
            </a:endParaRPr>
          </a:p>
          <a:p>
            <a:pPr marL="457200" indent="-457200">
              <a:buFont typeface="Arial" panose="020B0604020202020204" pitchFamily="34" charset="0"/>
              <a:buChar char="•"/>
            </a:pPr>
            <a:endParaRPr lang="en-GB" sz="2400" dirty="0">
              <a:latin typeface="Century Gothic" panose="020B0502020202020204" pitchFamily="34" charset="0"/>
            </a:endParaRPr>
          </a:p>
          <a:p>
            <a:r>
              <a:rPr lang="en-GB" sz="2400" dirty="0">
                <a:latin typeface="Century Gothic" panose="020B0502020202020204" pitchFamily="34" charset="0"/>
              </a:rPr>
              <a:t>If you got any of QX wrong…</a:t>
            </a:r>
          </a:p>
          <a:p>
            <a:pPr lvl="1"/>
            <a:r>
              <a:rPr lang="en-GB" sz="2400" dirty="0">
                <a:latin typeface="Century Gothic" panose="020B0502020202020204" pitchFamily="34" charset="0"/>
                <a:ea typeface="Century Gothic"/>
                <a:cs typeface="Century Gothic"/>
                <a:sym typeface="Century Gothic"/>
              </a:rPr>
              <a:t>Insert fix-it task instructions here. See the mastery quiz mark scheme for suggested fix-it tasks.</a:t>
            </a:r>
            <a:endParaRPr lang="en-GB" sz="2400" dirty="0">
              <a:latin typeface="Century Gothic" panose="020B0502020202020204" pitchFamily="34" charset="0"/>
            </a:endParaRPr>
          </a:p>
          <a:p>
            <a:endParaRPr lang="en-GB" sz="2400" dirty="0">
              <a:latin typeface="Century Gothic" panose="020B0502020202020204" pitchFamily="34" charset="0"/>
            </a:endParaRPr>
          </a:p>
          <a:p>
            <a:r>
              <a:rPr lang="en-GB" sz="2400" dirty="0">
                <a:latin typeface="Century Gothic" panose="020B0502020202020204" pitchFamily="34" charset="0"/>
              </a:rPr>
              <a:t>If you got QX or QX wrong …</a:t>
            </a:r>
          </a:p>
          <a:p>
            <a:pPr lvl="1"/>
            <a:r>
              <a:rPr lang="en-GB" sz="2400" dirty="0">
                <a:latin typeface="Century Gothic" panose="020B0502020202020204" pitchFamily="34" charset="0"/>
                <a:ea typeface="Century Gothic"/>
                <a:cs typeface="Century Gothic"/>
                <a:sym typeface="Century Gothic"/>
              </a:rPr>
              <a:t>Insert fix-it task instructions here. See the mastery quiz mark scheme for suggested fix-it tasks.</a:t>
            </a:r>
            <a:endParaRPr lang="en-GB" sz="2400" dirty="0">
              <a:latin typeface="Century Gothic" panose="020B0502020202020204" pitchFamily="34" charset="0"/>
            </a:endParaRPr>
          </a:p>
          <a:p>
            <a:pPr lvl="1"/>
            <a:endParaRPr lang="en-GB" sz="2400" dirty="0">
              <a:latin typeface="Century Gothic" panose="020B0502020202020204" pitchFamily="34" charset="0"/>
            </a:endParaRPr>
          </a:p>
          <a:p>
            <a:endParaRPr lang="en-GB" sz="2400" dirty="0">
              <a:latin typeface="Century Gothic" panose="020B0502020202020204" pitchFamily="34" charset="0"/>
            </a:endParaRPr>
          </a:p>
        </p:txBody>
      </p:sp>
      <p:sp>
        <p:nvSpPr>
          <p:cNvPr id="2" name="Title 1">
            <a:extLst>
              <a:ext uri="{FF2B5EF4-FFF2-40B4-BE49-F238E27FC236}">
                <a16:creationId xmlns:a16="http://schemas.microsoft.com/office/drawing/2014/main" id="{5C610907-FAC1-1D46-A7DB-3D285241CCEA}"/>
              </a:ext>
            </a:extLst>
          </p:cNvPr>
          <p:cNvSpPr>
            <a:spLocks noGrp="1"/>
          </p:cNvSpPr>
          <p:nvPr>
            <p:ph type="title"/>
          </p:nvPr>
        </p:nvSpPr>
        <p:spPr/>
        <p:txBody>
          <a:bodyPr>
            <a:normAutofit/>
          </a:bodyPr>
          <a:lstStyle/>
          <a:p>
            <a:r>
              <a:rPr lang="en-GB" dirty="0">
                <a:latin typeface="Century Gothic" panose="020B0502020202020204" pitchFamily="34" charset="0"/>
              </a:rPr>
              <a:t>Complete your fix it task</a:t>
            </a:r>
            <a:endParaRPr lang="en-US" dirty="0"/>
          </a:p>
        </p:txBody>
      </p:sp>
    </p:spTree>
    <p:extLst>
      <p:ext uri="{BB962C8B-B14F-4D97-AF65-F5344CB8AC3E}">
        <p14:creationId xmlns:p14="http://schemas.microsoft.com/office/powerpoint/2010/main" val="31694124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2006543349"/>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C4.3.16</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470269" y="5463251"/>
            <a:ext cx="8180445" cy="461665"/>
          </a:xfrm>
          <a:prstGeom prst="rect">
            <a:avLst/>
          </a:prstGeom>
          <a:noFill/>
        </p:spPr>
        <p:txBody>
          <a:bodyPr wrap="none" rtlCol="0">
            <a:spAutoFit/>
          </a:bodyPr>
          <a:lstStyle/>
          <a:p>
            <a:r>
              <a:rPr lang="en-US" sz="2400">
                <a:solidFill>
                  <a:srgbClr val="0070C0"/>
                </a:solidFill>
                <a:latin typeface="Century Gothic" panose="020B0502020202020204" pitchFamily="34" charset="0"/>
                <a:hlinkClick r:id="rId2">
                  <a:extLst>
                    <a:ext uri="{A12FA001-AC4F-418D-AE19-62706E023703}">
                      <ahyp:hlinkClr xmlns:ahyp="http://schemas.microsoft.com/office/drawing/2018/hyperlinkcolor" val="tx"/>
                    </a:ext>
                  </a:extLst>
                </a:hlinkClick>
              </a:rPr>
              <a:t>Send us your feedback by clicking this link. Thank you!</a:t>
            </a:r>
            <a:endParaRPr lang="en-US" sz="2400">
              <a:solidFill>
                <a:srgbClr val="0070C0"/>
              </a:solidFill>
              <a:latin typeface="Century Gothic" panose="020B0502020202020204" pitchFamily="34" charset="0"/>
            </a:endParaRPr>
          </a:p>
        </p:txBody>
      </p:sp>
    </p:spTree>
    <p:extLst>
      <p:ext uri="{BB962C8B-B14F-4D97-AF65-F5344CB8AC3E}">
        <p14:creationId xmlns:p14="http://schemas.microsoft.com/office/powerpoint/2010/main" val="3612247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3" name="Google Shape;100;p1">
            <a:extLst>
              <a:ext uri="{FF2B5EF4-FFF2-40B4-BE49-F238E27FC236}">
                <a16:creationId xmlns:a16="http://schemas.microsoft.com/office/drawing/2014/main" id="{83F108E7-A399-1280-E087-5AC491259837}"/>
              </a:ext>
            </a:extLst>
          </p:cNvPr>
          <p:cNvSpPr txBox="1"/>
          <p:nvPr/>
        </p:nvSpPr>
        <p:spPr>
          <a:xfrm>
            <a:off x="355600" y="297765"/>
            <a:ext cx="11303000" cy="658637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sng" dirty="0">
                <a:solidFill>
                  <a:schemeClr val="dk1"/>
                </a:solidFill>
                <a:latin typeface="Century Gothic"/>
                <a:ea typeface="Century Gothic"/>
                <a:cs typeface="Century Gothic"/>
                <a:sym typeface="Century Gothic"/>
              </a:rPr>
              <a:t>Feedback Lesson</a:t>
            </a:r>
            <a:endParaRPr lang="en-GB" sz="2400" b="1" i="0" u="sng" strike="noStrike" cap="none"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Answer the questions below.</a:t>
            </a: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chemical formula for sulfuric acid.</a:t>
            </a: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Calculate the relative formula mass of sulfuric acid.</a:t>
            </a: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Calculate the percentage by mass of sulfur in sulfuric acid.</a:t>
            </a: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ion that acids produce in aqueous solutions.</a:t>
            </a: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pH range of acids.</a:t>
            </a: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p:txBody>
      </p:sp>
      <p:sp>
        <p:nvSpPr>
          <p:cNvPr id="4" name="Google Shape;102;p1">
            <a:extLst>
              <a:ext uri="{FF2B5EF4-FFF2-40B4-BE49-F238E27FC236}">
                <a16:creationId xmlns:a16="http://schemas.microsoft.com/office/drawing/2014/main" id="{D0C6CD21-7393-4402-F65D-94B93D109BFA}"/>
              </a:ext>
            </a:extLst>
          </p:cNvPr>
          <p:cNvSpPr txBox="1"/>
          <p:nvPr/>
        </p:nvSpPr>
        <p:spPr>
          <a:xfrm>
            <a:off x="819462" y="1978655"/>
            <a:ext cx="764663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Arial"/>
                <a:cs typeface="Arial"/>
                <a:sym typeface="Century Gothic"/>
              </a:rPr>
              <a:t>H</a:t>
            </a:r>
            <a:r>
              <a:rPr lang="en-GB" sz="2400" b="1" baseline="-25000" dirty="0">
                <a:solidFill>
                  <a:schemeClr val="accent1"/>
                </a:solidFill>
                <a:latin typeface="Century Gothic"/>
                <a:ea typeface="Arial"/>
                <a:cs typeface="Arial"/>
                <a:sym typeface="Century Gothic"/>
              </a:rPr>
              <a:t>2</a:t>
            </a:r>
            <a:r>
              <a:rPr lang="en-GB" sz="2400" b="1" dirty="0">
                <a:solidFill>
                  <a:schemeClr val="accent1"/>
                </a:solidFill>
                <a:latin typeface="Century Gothic"/>
                <a:ea typeface="Arial"/>
                <a:cs typeface="Arial"/>
                <a:sym typeface="Century Gothic"/>
              </a:rPr>
              <a:t>SO</a:t>
            </a:r>
            <a:r>
              <a:rPr lang="en-GB" sz="2400" b="1" baseline="-25000" dirty="0">
                <a:solidFill>
                  <a:schemeClr val="accent1"/>
                </a:solidFill>
                <a:latin typeface="Century Gothic"/>
                <a:ea typeface="Arial"/>
                <a:cs typeface="Arial"/>
                <a:sym typeface="Century Gothic"/>
              </a:rPr>
              <a:t>4</a:t>
            </a:r>
            <a:endParaRPr sz="1400" b="1" i="0" u="none" strike="noStrike" cap="none" baseline="-25000" dirty="0">
              <a:solidFill>
                <a:schemeClr val="accent1"/>
              </a:solidFill>
              <a:latin typeface="Arial"/>
              <a:ea typeface="Arial"/>
              <a:cs typeface="Arial"/>
              <a:sym typeface="Arial"/>
            </a:endParaRPr>
          </a:p>
        </p:txBody>
      </p:sp>
      <p:sp>
        <p:nvSpPr>
          <p:cNvPr id="5" name="Google Shape;103;p1">
            <a:extLst>
              <a:ext uri="{FF2B5EF4-FFF2-40B4-BE49-F238E27FC236}">
                <a16:creationId xmlns:a16="http://schemas.microsoft.com/office/drawing/2014/main" id="{5D871398-990A-B287-C190-00BAE22FD051}"/>
              </a:ext>
            </a:extLst>
          </p:cNvPr>
          <p:cNvSpPr txBox="1"/>
          <p:nvPr/>
        </p:nvSpPr>
        <p:spPr>
          <a:xfrm>
            <a:off x="819462" y="2694131"/>
            <a:ext cx="9052958"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(1x2)+32+(16x4) = 98</a:t>
            </a:r>
            <a:endParaRPr sz="1400" b="1" i="0" u="none" strike="noStrike" cap="none" dirty="0">
              <a:solidFill>
                <a:schemeClr val="accent1"/>
              </a:solidFill>
              <a:latin typeface="Arial"/>
              <a:ea typeface="Arial"/>
              <a:cs typeface="Arial"/>
              <a:sym typeface="Arial"/>
            </a:endParaRPr>
          </a:p>
        </p:txBody>
      </p:sp>
      <mc:AlternateContent xmlns:mc="http://schemas.openxmlformats.org/markup-compatibility/2006">
        <mc:Choice xmlns:a14="http://schemas.microsoft.com/office/drawing/2010/main" Requires="a14">
          <p:sp>
            <p:nvSpPr>
              <p:cNvPr id="6" name="Google Shape;103;p1">
                <a:extLst>
                  <a:ext uri="{FF2B5EF4-FFF2-40B4-BE49-F238E27FC236}">
                    <a16:creationId xmlns:a16="http://schemas.microsoft.com/office/drawing/2014/main" id="{7B4CFA2B-86E1-2180-7C8D-F78C682B238C}"/>
                  </a:ext>
                </a:extLst>
              </p:cNvPr>
              <p:cNvSpPr txBox="1"/>
              <p:nvPr/>
            </p:nvSpPr>
            <p:spPr>
              <a:xfrm>
                <a:off x="805175" y="3412712"/>
                <a:ext cx="7646635" cy="146298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14:m>
                  <m:oMathPara xmlns:m="http://schemas.openxmlformats.org/officeDocument/2006/math">
                    <m:oMathParaPr>
                      <m:jc m:val="left"/>
                    </m:oMathParaPr>
                    <m:oMath xmlns:m="http://schemas.openxmlformats.org/officeDocument/2006/math">
                      <m:r>
                        <a:rPr lang="en-GB" b="1" i="0" dirty="0" smtClean="0">
                          <a:solidFill>
                            <a:schemeClr val="accent1"/>
                          </a:solidFill>
                          <a:latin typeface="Cambria Math" panose="02040503050406030204" pitchFamily="18" charset="0"/>
                          <a:ea typeface="Century Gothic"/>
                          <a:cs typeface="Century Gothic"/>
                          <a:sym typeface="Century Gothic"/>
                        </a:rPr>
                        <m:t>% </m:t>
                      </m:r>
                      <m:r>
                        <a:rPr lang="en-GB" b="1" i="0" dirty="0" smtClean="0">
                          <a:solidFill>
                            <a:schemeClr val="accent1"/>
                          </a:solidFill>
                          <a:latin typeface="Cambria Math" panose="02040503050406030204" pitchFamily="18" charset="0"/>
                          <a:ea typeface="Century Gothic"/>
                          <a:cs typeface="Century Gothic"/>
                          <a:sym typeface="Century Gothic"/>
                        </a:rPr>
                        <m:t>𝐛𝐲</m:t>
                      </m:r>
                      <m:r>
                        <a:rPr lang="en-GB" b="1" i="0" dirty="0" smtClean="0">
                          <a:solidFill>
                            <a:schemeClr val="accent1"/>
                          </a:solidFill>
                          <a:latin typeface="Cambria Math" panose="02040503050406030204" pitchFamily="18" charset="0"/>
                          <a:ea typeface="Century Gothic"/>
                          <a:cs typeface="Century Gothic"/>
                          <a:sym typeface="Century Gothic"/>
                        </a:rPr>
                        <m:t> </m:t>
                      </m:r>
                      <m:r>
                        <a:rPr lang="en-GB" b="1" i="0" dirty="0" smtClean="0">
                          <a:solidFill>
                            <a:schemeClr val="accent1"/>
                          </a:solidFill>
                          <a:latin typeface="Cambria Math" panose="02040503050406030204" pitchFamily="18" charset="0"/>
                          <a:ea typeface="Century Gothic"/>
                          <a:cs typeface="Century Gothic"/>
                          <a:sym typeface="Century Gothic"/>
                        </a:rPr>
                        <m:t>𝐦𝐚𝐬𝐬</m:t>
                      </m:r>
                      <m:r>
                        <a:rPr lang="en-GB" b="1" i="0" dirty="0" smtClean="0">
                          <a:solidFill>
                            <a:schemeClr val="accent1"/>
                          </a:solidFill>
                          <a:latin typeface="Cambria Math" panose="02040503050406030204" pitchFamily="18" charset="0"/>
                          <a:ea typeface="Century Gothic"/>
                          <a:cs typeface="Century Gothic"/>
                          <a:sym typeface="Century Gothic"/>
                        </a:rPr>
                        <m:t>= </m:t>
                      </m:r>
                      <m:f>
                        <m:fPr>
                          <m:ctrlPr>
                            <a:rPr lang="en-GB" b="1" i="1" dirty="0" smtClean="0">
                              <a:solidFill>
                                <a:schemeClr val="accent1"/>
                              </a:solidFill>
                              <a:latin typeface="Cambria Math" panose="02040503050406030204" pitchFamily="18" charset="0"/>
                              <a:sym typeface="Century Gothic"/>
                            </a:rPr>
                          </m:ctrlPr>
                        </m:fPr>
                        <m:num>
                          <m:r>
                            <a:rPr lang="en-GB" b="1" i="0" dirty="0" smtClean="0">
                              <a:solidFill>
                                <a:schemeClr val="accent1"/>
                              </a:solidFill>
                              <a:latin typeface="Cambria Math" panose="02040503050406030204" pitchFamily="18" charset="0"/>
                              <a:sym typeface="Century Gothic"/>
                            </a:rPr>
                            <m:t>𝐦𝐚𝐬𝐬</m:t>
                          </m:r>
                          <m:r>
                            <a:rPr lang="en-GB" b="1" i="0" dirty="0" smtClean="0">
                              <a:solidFill>
                                <a:schemeClr val="accent1"/>
                              </a:solidFill>
                              <a:latin typeface="Cambria Math" panose="02040503050406030204" pitchFamily="18" charset="0"/>
                              <a:sym typeface="Century Gothic"/>
                            </a:rPr>
                            <m:t> </m:t>
                          </m:r>
                          <m:r>
                            <a:rPr lang="en-GB" b="1" i="0" dirty="0" smtClean="0">
                              <a:solidFill>
                                <a:schemeClr val="accent1"/>
                              </a:solidFill>
                              <a:latin typeface="Cambria Math" panose="02040503050406030204" pitchFamily="18" charset="0"/>
                              <a:sym typeface="Century Gothic"/>
                            </a:rPr>
                            <m:t>𝐨𝐟</m:t>
                          </m:r>
                          <m:r>
                            <a:rPr lang="en-GB" b="1" i="0" dirty="0" smtClean="0">
                              <a:solidFill>
                                <a:schemeClr val="accent1"/>
                              </a:solidFill>
                              <a:latin typeface="Cambria Math" panose="02040503050406030204" pitchFamily="18" charset="0"/>
                              <a:sym typeface="Century Gothic"/>
                            </a:rPr>
                            <m:t> </m:t>
                          </m:r>
                          <m:r>
                            <a:rPr lang="en-GB" b="1" i="0" dirty="0" smtClean="0">
                              <a:solidFill>
                                <a:schemeClr val="accent1"/>
                              </a:solidFill>
                              <a:latin typeface="Cambria Math" panose="02040503050406030204" pitchFamily="18" charset="0"/>
                              <a:sym typeface="Century Gothic"/>
                            </a:rPr>
                            <m:t>𝐞𝐥𝐞𝐦𝐞𝐧𝐭</m:t>
                          </m:r>
                        </m:num>
                        <m:den>
                          <m:r>
                            <a:rPr lang="en-GB" b="1" i="0" dirty="0" smtClean="0">
                              <a:solidFill>
                                <a:schemeClr val="accent1"/>
                              </a:solidFill>
                              <a:latin typeface="Cambria Math" panose="02040503050406030204" pitchFamily="18" charset="0"/>
                              <a:sym typeface="Century Gothic"/>
                            </a:rPr>
                            <m:t>𝐦𝐚𝐬𝐬</m:t>
                          </m:r>
                          <m:r>
                            <a:rPr lang="en-GB" b="1" i="0" dirty="0" smtClean="0">
                              <a:solidFill>
                                <a:schemeClr val="accent1"/>
                              </a:solidFill>
                              <a:latin typeface="Cambria Math" panose="02040503050406030204" pitchFamily="18" charset="0"/>
                              <a:sym typeface="Century Gothic"/>
                            </a:rPr>
                            <m:t> </m:t>
                          </m:r>
                          <m:r>
                            <a:rPr lang="en-GB" b="1" i="0" dirty="0" smtClean="0">
                              <a:solidFill>
                                <a:schemeClr val="accent1"/>
                              </a:solidFill>
                              <a:latin typeface="Cambria Math" panose="02040503050406030204" pitchFamily="18" charset="0"/>
                              <a:sym typeface="Century Gothic"/>
                            </a:rPr>
                            <m:t>𝐨𝐟</m:t>
                          </m:r>
                          <m:r>
                            <a:rPr lang="en-GB" b="1" i="0" dirty="0" smtClean="0">
                              <a:solidFill>
                                <a:schemeClr val="accent1"/>
                              </a:solidFill>
                              <a:latin typeface="Cambria Math" panose="02040503050406030204" pitchFamily="18" charset="0"/>
                              <a:sym typeface="Century Gothic"/>
                            </a:rPr>
                            <m:t> </m:t>
                          </m:r>
                          <m:r>
                            <a:rPr lang="en-GB" b="1" i="0" dirty="0" smtClean="0">
                              <a:solidFill>
                                <a:schemeClr val="accent1"/>
                              </a:solidFill>
                              <a:latin typeface="Cambria Math" panose="02040503050406030204" pitchFamily="18" charset="0"/>
                              <a:sym typeface="Century Gothic"/>
                            </a:rPr>
                            <m:t>𝐜𝐨𝐦𝐩𝐨𝐮𝐧𝐝</m:t>
                          </m:r>
                        </m:den>
                      </m:f>
                      <m:r>
                        <a:rPr lang="en-GB" b="1" i="0" dirty="0" smtClean="0">
                          <a:solidFill>
                            <a:schemeClr val="accent1"/>
                          </a:solidFill>
                          <a:latin typeface="Cambria Math" panose="02040503050406030204" pitchFamily="18" charset="0"/>
                          <a:sym typeface="Century Gothic"/>
                        </a:rPr>
                        <m:t> </m:t>
                      </m:r>
                      <m:r>
                        <a:rPr lang="en-GB" b="1" i="1" dirty="0" smtClean="0">
                          <a:solidFill>
                            <a:schemeClr val="accent1"/>
                          </a:solidFill>
                          <a:latin typeface="Cambria Math" panose="02040503050406030204" pitchFamily="18" charset="0"/>
                          <a:ea typeface="Cambria Math" panose="02040503050406030204" pitchFamily="18" charset="0"/>
                          <a:sym typeface="Century Gothic"/>
                        </a:rPr>
                        <m:t>×</m:t>
                      </m:r>
                      <m:r>
                        <a:rPr lang="en-GB" b="1" i="1" dirty="0" smtClean="0">
                          <a:solidFill>
                            <a:schemeClr val="accent1"/>
                          </a:solidFill>
                          <a:latin typeface="Cambria Math" panose="02040503050406030204" pitchFamily="18" charset="0"/>
                          <a:ea typeface="Cambria Math" panose="02040503050406030204" pitchFamily="18" charset="0"/>
                          <a:sym typeface="Century Gothic"/>
                        </a:rPr>
                        <m:t>𝟏𝟎𝟎</m:t>
                      </m:r>
                    </m:oMath>
                  </m:oMathPara>
                </a14:m>
                <a:endParaRPr lang="en-GB" b="1" dirty="0">
                  <a:solidFill>
                    <a:schemeClr val="accent1"/>
                  </a:solidFill>
                  <a:latin typeface="Arial"/>
                  <a:sym typeface="Century Gothic"/>
                </a:endParaRPr>
              </a:p>
              <a:p>
                <a:pPr>
                  <a:buClr>
                    <a:srgbClr val="000000"/>
                  </a:buClr>
                  <a:buSzPts val="2400"/>
                </a:pPr>
                <a14:m>
                  <m:oMathPara xmlns:m="http://schemas.openxmlformats.org/officeDocument/2006/math">
                    <m:oMathParaPr>
                      <m:jc m:val="left"/>
                    </m:oMathParaPr>
                    <m:oMath xmlns:m="http://schemas.openxmlformats.org/officeDocument/2006/math">
                      <m:r>
                        <a:rPr lang="en-GB" b="1" dirty="0">
                          <a:solidFill>
                            <a:schemeClr val="accent1"/>
                          </a:solidFill>
                          <a:latin typeface="Cambria Math" panose="02040503050406030204" pitchFamily="18" charset="0"/>
                          <a:ea typeface="Century Gothic"/>
                          <a:cs typeface="Century Gothic"/>
                          <a:sym typeface="Century Gothic"/>
                        </a:rPr>
                        <m:t>% </m:t>
                      </m:r>
                      <m:r>
                        <a:rPr lang="en-GB" b="1" dirty="0">
                          <a:solidFill>
                            <a:schemeClr val="accent1"/>
                          </a:solidFill>
                          <a:latin typeface="Cambria Math" panose="02040503050406030204" pitchFamily="18" charset="0"/>
                          <a:ea typeface="Century Gothic"/>
                          <a:cs typeface="Century Gothic"/>
                          <a:sym typeface="Century Gothic"/>
                        </a:rPr>
                        <m:t>𝐛𝐲</m:t>
                      </m:r>
                      <m:r>
                        <a:rPr lang="en-GB" b="1" dirty="0">
                          <a:solidFill>
                            <a:schemeClr val="accent1"/>
                          </a:solidFill>
                          <a:latin typeface="Cambria Math" panose="02040503050406030204" pitchFamily="18" charset="0"/>
                          <a:ea typeface="Century Gothic"/>
                          <a:cs typeface="Century Gothic"/>
                          <a:sym typeface="Century Gothic"/>
                        </a:rPr>
                        <m:t> </m:t>
                      </m:r>
                      <m:r>
                        <a:rPr lang="en-GB" b="1" dirty="0">
                          <a:solidFill>
                            <a:schemeClr val="accent1"/>
                          </a:solidFill>
                          <a:latin typeface="Cambria Math" panose="02040503050406030204" pitchFamily="18" charset="0"/>
                          <a:ea typeface="Century Gothic"/>
                          <a:cs typeface="Century Gothic"/>
                          <a:sym typeface="Century Gothic"/>
                        </a:rPr>
                        <m:t>𝐦𝐚𝐬𝐬</m:t>
                      </m:r>
                      <m:r>
                        <a:rPr lang="en-GB" b="1" dirty="0">
                          <a:solidFill>
                            <a:schemeClr val="accent1"/>
                          </a:solidFill>
                          <a:latin typeface="Cambria Math" panose="02040503050406030204" pitchFamily="18" charset="0"/>
                          <a:ea typeface="Century Gothic"/>
                          <a:cs typeface="Century Gothic"/>
                          <a:sym typeface="Century Gothic"/>
                        </a:rPr>
                        <m:t>= </m:t>
                      </m:r>
                      <m:f>
                        <m:fPr>
                          <m:ctrlPr>
                            <a:rPr lang="en-GB" b="1" i="1" dirty="0">
                              <a:solidFill>
                                <a:schemeClr val="accent1"/>
                              </a:solidFill>
                              <a:latin typeface="Cambria Math" panose="02040503050406030204" pitchFamily="18" charset="0"/>
                              <a:sym typeface="Century Gothic"/>
                            </a:rPr>
                          </m:ctrlPr>
                        </m:fPr>
                        <m:num>
                          <m:r>
                            <a:rPr lang="en-GB" b="1" i="0" dirty="0" smtClean="0">
                              <a:solidFill>
                                <a:schemeClr val="accent1"/>
                              </a:solidFill>
                              <a:latin typeface="Cambria Math" panose="02040503050406030204" pitchFamily="18" charset="0"/>
                              <a:sym typeface="Century Gothic"/>
                            </a:rPr>
                            <m:t>𝟑𝟐</m:t>
                          </m:r>
                        </m:num>
                        <m:den>
                          <m:r>
                            <a:rPr lang="en-GB" b="1" i="0" dirty="0" smtClean="0">
                              <a:solidFill>
                                <a:schemeClr val="accent1"/>
                              </a:solidFill>
                              <a:latin typeface="Cambria Math" panose="02040503050406030204" pitchFamily="18" charset="0"/>
                              <a:sym typeface="Century Gothic"/>
                            </a:rPr>
                            <m:t>𝟗𝟖</m:t>
                          </m:r>
                          <m:r>
                            <a:rPr lang="en-GB" b="1" i="0" dirty="0" smtClean="0">
                              <a:solidFill>
                                <a:schemeClr val="accent1"/>
                              </a:solidFill>
                              <a:latin typeface="Cambria Math" panose="02040503050406030204" pitchFamily="18" charset="0"/>
                              <a:sym typeface="Century Gothic"/>
                            </a:rPr>
                            <m:t> </m:t>
                          </m:r>
                        </m:den>
                      </m:f>
                      <m:r>
                        <a:rPr lang="en-GB" b="1" i="1" dirty="0" smtClean="0">
                          <a:solidFill>
                            <a:schemeClr val="accent1"/>
                          </a:solidFill>
                          <a:latin typeface="Cambria Math" panose="02040503050406030204" pitchFamily="18" charset="0"/>
                          <a:ea typeface="Cambria Math" panose="02040503050406030204" pitchFamily="18" charset="0"/>
                          <a:sym typeface="Century Gothic"/>
                        </a:rPr>
                        <m:t>×</m:t>
                      </m:r>
                      <m:r>
                        <a:rPr lang="en-GB" b="1" i="1" dirty="0" smtClean="0">
                          <a:solidFill>
                            <a:schemeClr val="accent1"/>
                          </a:solidFill>
                          <a:latin typeface="Cambria Math" panose="02040503050406030204" pitchFamily="18" charset="0"/>
                          <a:ea typeface="Cambria Math" panose="02040503050406030204" pitchFamily="18" charset="0"/>
                          <a:sym typeface="Century Gothic"/>
                        </a:rPr>
                        <m:t>𝟏𝟎𝟎</m:t>
                      </m:r>
                    </m:oMath>
                  </m:oMathPara>
                </a14:m>
                <a:endParaRPr lang="en-GB" b="1" u="none" strike="noStrike" cap="none" dirty="0">
                  <a:solidFill>
                    <a:schemeClr val="accent1"/>
                  </a:solidFill>
                  <a:latin typeface="Arial"/>
                  <a:ea typeface="Arial"/>
                  <a:cs typeface="Arial"/>
                  <a:sym typeface="Arial"/>
                </a:endParaRPr>
              </a:p>
              <a:p>
                <a:pPr>
                  <a:buClr>
                    <a:srgbClr val="000000"/>
                  </a:buClr>
                  <a:buSzPts val="2400"/>
                </a:pPr>
                <a14:m>
                  <m:oMathPara xmlns:m="http://schemas.openxmlformats.org/officeDocument/2006/math">
                    <m:oMathParaPr>
                      <m:jc m:val="left"/>
                    </m:oMathParaPr>
                    <m:oMath xmlns:m="http://schemas.openxmlformats.org/officeDocument/2006/math">
                      <m:r>
                        <a:rPr lang="en-GB" b="1" dirty="0">
                          <a:solidFill>
                            <a:schemeClr val="accent1"/>
                          </a:solidFill>
                          <a:latin typeface="Cambria Math" panose="02040503050406030204" pitchFamily="18" charset="0"/>
                          <a:ea typeface="Century Gothic"/>
                          <a:cs typeface="Century Gothic"/>
                          <a:sym typeface="Century Gothic"/>
                        </a:rPr>
                        <m:t>% </m:t>
                      </m:r>
                      <m:r>
                        <a:rPr lang="en-GB" b="1" dirty="0">
                          <a:solidFill>
                            <a:schemeClr val="accent1"/>
                          </a:solidFill>
                          <a:latin typeface="Cambria Math" panose="02040503050406030204" pitchFamily="18" charset="0"/>
                          <a:ea typeface="Century Gothic"/>
                          <a:cs typeface="Century Gothic"/>
                          <a:sym typeface="Century Gothic"/>
                        </a:rPr>
                        <m:t>𝐛𝐲</m:t>
                      </m:r>
                      <m:r>
                        <a:rPr lang="en-GB" b="1" dirty="0">
                          <a:solidFill>
                            <a:schemeClr val="accent1"/>
                          </a:solidFill>
                          <a:latin typeface="Cambria Math" panose="02040503050406030204" pitchFamily="18" charset="0"/>
                          <a:ea typeface="Century Gothic"/>
                          <a:cs typeface="Century Gothic"/>
                          <a:sym typeface="Century Gothic"/>
                        </a:rPr>
                        <m:t> </m:t>
                      </m:r>
                      <m:r>
                        <a:rPr lang="en-GB" b="1" dirty="0">
                          <a:solidFill>
                            <a:schemeClr val="accent1"/>
                          </a:solidFill>
                          <a:latin typeface="Cambria Math" panose="02040503050406030204" pitchFamily="18" charset="0"/>
                          <a:ea typeface="Century Gothic"/>
                          <a:cs typeface="Century Gothic"/>
                          <a:sym typeface="Century Gothic"/>
                        </a:rPr>
                        <m:t>𝐦𝐚𝐬𝐬</m:t>
                      </m:r>
                      <m:r>
                        <a:rPr lang="en-GB" b="1" dirty="0">
                          <a:solidFill>
                            <a:schemeClr val="accent1"/>
                          </a:solidFill>
                          <a:latin typeface="Cambria Math" panose="02040503050406030204" pitchFamily="18" charset="0"/>
                          <a:ea typeface="Century Gothic"/>
                          <a:cs typeface="Century Gothic"/>
                          <a:sym typeface="Century Gothic"/>
                        </a:rPr>
                        <m:t>=</m:t>
                      </m:r>
                      <m:r>
                        <a:rPr lang="en-GB" b="1" i="1" dirty="0" smtClean="0">
                          <a:solidFill>
                            <a:schemeClr val="accent1"/>
                          </a:solidFill>
                          <a:latin typeface="Cambria Math" panose="02040503050406030204" pitchFamily="18" charset="0"/>
                          <a:sym typeface="Century Gothic"/>
                        </a:rPr>
                        <m:t>𝟑𝟐</m:t>
                      </m:r>
                      <m:r>
                        <a:rPr lang="en-GB" b="1" i="1" dirty="0" smtClean="0">
                          <a:solidFill>
                            <a:schemeClr val="accent1"/>
                          </a:solidFill>
                          <a:latin typeface="Cambria Math" panose="02040503050406030204" pitchFamily="18" charset="0"/>
                          <a:sym typeface="Century Gothic"/>
                        </a:rPr>
                        <m:t>.</m:t>
                      </m:r>
                      <m:r>
                        <a:rPr lang="en-GB" b="1" i="1" dirty="0" smtClean="0">
                          <a:solidFill>
                            <a:schemeClr val="accent1"/>
                          </a:solidFill>
                          <a:latin typeface="Cambria Math" panose="02040503050406030204" pitchFamily="18" charset="0"/>
                          <a:sym typeface="Century Gothic"/>
                        </a:rPr>
                        <m:t>𝟔𝟓</m:t>
                      </m:r>
                      <m:r>
                        <a:rPr lang="en-GB" b="1" i="1" dirty="0" smtClean="0">
                          <a:solidFill>
                            <a:schemeClr val="accent1"/>
                          </a:solidFill>
                          <a:latin typeface="Cambria Math" panose="02040503050406030204" pitchFamily="18" charset="0"/>
                          <a:sym typeface="Century Gothic"/>
                        </a:rPr>
                        <m:t>%</m:t>
                      </m:r>
                    </m:oMath>
                  </m:oMathPara>
                </a14:m>
                <a:endParaRPr lang="en-GB" b="1" dirty="0">
                  <a:solidFill>
                    <a:schemeClr val="accent1"/>
                  </a:solidFill>
                  <a:latin typeface="Arial"/>
                  <a:ea typeface="Arial"/>
                  <a:cs typeface="Arial"/>
                  <a:sym typeface="Arial"/>
                </a:endParaRPr>
              </a:p>
            </p:txBody>
          </p:sp>
        </mc:Choice>
        <mc:Fallback>
          <p:sp>
            <p:nvSpPr>
              <p:cNvPr id="6" name="Google Shape;103;p1">
                <a:extLst>
                  <a:ext uri="{FF2B5EF4-FFF2-40B4-BE49-F238E27FC236}">
                    <a16:creationId xmlns:a16="http://schemas.microsoft.com/office/drawing/2014/main" id="{7B4CFA2B-86E1-2180-7C8D-F78C682B238C}"/>
                  </a:ext>
                </a:extLst>
              </p:cNvPr>
              <p:cNvSpPr txBox="1">
                <a:spLocks noRot="1" noChangeAspect="1" noMove="1" noResize="1" noEditPoints="1" noAdjustHandles="1" noChangeArrowheads="1" noChangeShapeType="1" noTextEdit="1"/>
              </p:cNvSpPr>
              <p:nvPr/>
            </p:nvSpPr>
            <p:spPr>
              <a:xfrm>
                <a:off x="805175" y="3412712"/>
                <a:ext cx="7646635" cy="1462989"/>
              </a:xfrm>
              <a:prstGeom prst="rect">
                <a:avLst/>
              </a:prstGeom>
              <a:blipFill>
                <a:blip r:embed="rId3"/>
                <a:stretch>
                  <a:fillRect b="-4310"/>
                </a:stretch>
              </a:blipFill>
              <a:ln>
                <a:noFill/>
              </a:ln>
            </p:spPr>
            <p:txBody>
              <a:bodyPr/>
              <a:lstStyle/>
              <a:p>
                <a:r>
                  <a:rPr lang="en-GB">
                    <a:noFill/>
                  </a:rPr>
                  <a:t> </a:t>
                </a:r>
              </a:p>
            </p:txBody>
          </p:sp>
        </mc:Fallback>
      </mc:AlternateContent>
      <p:sp>
        <p:nvSpPr>
          <p:cNvPr id="7" name="Google Shape;103;p1">
            <a:extLst>
              <a:ext uri="{FF2B5EF4-FFF2-40B4-BE49-F238E27FC236}">
                <a16:creationId xmlns:a16="http://schemas.microsoft.com/office/drawing/2014/main" id="{528D9684-EB4B-3A9C-E649-6CD4BE66C52F}"/>
              </a:ext>
            </a:extLst>
          </p:cNvPr>
          <p:cNvSpPr txBox="1"/>
          <p:nvPr/>
        </p:nvSpPr>
        <p:spPr>
          <a:xfrm>
            <a:off x="818821" y="5251774"/>
            <a:ext cx="4408271"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accent1"/>
                </a:solidFill>
                <a:latin typeface="Century Gothic"/>
                <a:ea typeface="Century Gothic"/>
                <a:cs typeface="Century Gothic"/>
                <a:sym typeface="Century Gothic"/>
              </a:rPr>
              <a:t>Hydrogen ion (H+)</a:t>
            </a:r>
            <a:endParaRPr sz="1400" b="1" i="0" u="none" strike="noStrike" cap="none" dirty="0">
              <a:solidFill>
                <a:schemeClr val="accent1"/>
              </a:solidFill>
              <a:latin typeface="Arial"/>
              <a:ea typeface="Arial"/>
              <a:cs typeface="Arial"/>
              <a:sym typeface="Arial"/>
            </a:endParaRPr>
          </a:p>
        </p:txBody>
      </p:sp>
      <p:sp>
        <p:nvSpPr>
          <p:cNvPr id="14" name="Google Shape;103;p1">
            <a:extLst>
              <a:ext uri="{FF2B5EF4-FFF2-40B4-BE49-F238E27FC236}">
                <a16:creationId xmlns:a16="http://schemas.microsoft.com/office/drawing/2014/main" id="{B3F6FF51-F026-BAD8-7DD3-5852DCF1D17D}"/>
              </a:ext>
            </a:extLst>
          </p:cNvPr>
          <p:cNvSpPr txBox="1"/>
          <p:nvPr/>
        </p:nvSpPr>
        <p:spPr>
          <a:xfrm>
            <a:off x="805815" y="6030470"/>
            <a:ext cx="335675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Less than 7 (1-6)</a:t>
            </a:r>
            <a:r>
              <a:rPr lang="en-GB" sz="2400" b="1" i="0" u="none" strike="noStrike" cap="none" dirty="0">
                <a:solidFill>
                  <a:schemeClr val="accent1"/>
                </a:solidFill>
                <a:latin typeface="Century Gothic"/>
                <a:ea typeface="Century Gothic"/>
                <a:cs typeface="Century Gothic"/>
                <a:sym typeface="Century Gothic"/>
              </a:rPr>
              <a:t> </a:t>
            </a:r>
            <a:endParaRPr sz="1400" b="1" i="0" u="none" strike="noStrike" cap="none" dirty="0">
              <a:solidFill>
                <a:schemeClr val="accent1"/>
              </a:solidFill>
              <a:latin typeface="Arial"/>
              <a:ea typeface="Arial"/>
              <a:cs typeface="Arial"/>
              <a:sym typeface="Arial"/>
            </a:endParaRPr>
          </a:p>
        </p:txBody>
      </p:sp>
      <p:pic>
        <p:nvPicPr>
          <p:cNvPr id="2" name="Picture 1" descr="Icon&#10;&#10;Description automatically generated">
            <a:extLst>
              <a:ext uri="{FF2B5EF4-FFF2-40B4-BE49-F238E27FC236}">
                <a16:creationId xmlns:a16="http://schemas.microsoft.com/office/drawing/2014/main" id="{91CF7584-0FCC-94E6-6D64-15C0CDCCABE0}"/>
              </a:ext>
            </a:extLst>
          </p:cNvPr>
          <p:cNvPicPr>
            <a:picLocks noChangeAspect="1"/>
          </p:cNvPicPr>
          <p:nvPr/>
        </p:nvPicPr>
        <p:blipFill>
          <a:blip r:embed="rId4"/>
          <a:stretch>
            <a:fillRect/>
          </a:stretch>
        </p:blipFill>
        <p:spPr>
          <a:xfrm>
            <a:off x="10420881" y="5740340"/>
            <a:ext cx="1145669" cy="547730"/>
          </a:xfrm>
          <a:prstGeom prst="rect">
            <a:avLst/>
          </a:prstGeom>
        </p:spPr>
      </p:pic>
    </p:spTree>
    <p:extLst>
      <p:ext uri="{BB962C8B-B14F-4D97-AF65-F5344CB8AC3E}">
        <p14:creationId xmlns:p14="http://schemas.microsoft.com/office/powerpoint/2010/main" val="2998874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 name="Google Shape;100;p1">
            <a:extLst>
              <a:ext uri="{FF2B5EF4-FFF2-40B4-BE49-F238E27FC236}">
                <a16:creationId xmlns:a16="http://schemas.microsoft.com/office/drawing/2014/main" id="{A3F4895E-1D02-224B-8268-6EB01190633F}"/>
              </a:ext>
            </a:extLst>
          </p:cNvPr>
          <p:cNvSpPr txBox="1"/>
          <p:nvPr/>
        </p:nvSpPr>
        <p:spPr>
          <a:xfrm>
            <a:off x="355600" y="297765"/>
            <a:ext cx="11131550" cy="510905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sng" strike="noStrike" cap="none" dirty="0">
                <a:solidFill>
                  <a:schemeClr val="dk1"/>
                </a:solidFill>
                <a:latin typeface="Century Gothic"/>
                <a:ea typeface="Century Gothic"/>
                <a:cs typeface="Century Gothic"/>
                <a:sym typeface="Century Gothic"/>
              </a:rPr>
              <a:t>Feedback Lesson</a:t>
            </a: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Do Now:</a:t>
            </a: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chemical formula for sulfuric acid.</a:t>
            </a: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Calculate the relative formula mass of sulfuric acid.</a:t>
            </a: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Calculate the percentage by mass of sulfur in sulfuric acid.</a:t>
            </a: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ion that acids produce in aqueous solutions.</a:t>
            </a: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pH range of acids.</a:t>
            </a:r>
          </a:p>
          <a:p>
            <a:pPr lvl="0">
              <a:buClr>
                <a:schemeClr val="dk1"/>
              </a:buClr>
              <a:buSzPts val="2400"/>
            </a:pPr>
            <a:endParaRPr lang="en-GB" sz="2400"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chemeClr val="dk1"/>
                </a:solidFill>
                <a:latin typeface="Century Gothic"/>
                <a:ea typeface="Century Gothic"/>
                <a:cs typeface="Century Gothic"/>
                <a:sym typeface="Century Gothic"/>
              </a:rPr>
              <a:t>Drill:</a:t>
            </a:r>
          </a:p>
          <a:p>
            <a:pPr marL="457200" marR="0" lvl="0" indent="-457200" algn="l" rtl="0">
              <a:lnSpc>
                <a:spcPct val="100000"/>
              </a:lnSpc>
              <a:spcBef>
                <a:spcPts val="0"/>
              </a:spcBef>
              <a:spcAft>
                <a:spcPts val="0"/>
              </a:spcAft>
              <a:buClr>
                <a:schemeClr val="dk1"/>
              </a:buClr>
              <a:buSzPts val="2400"/>
              <a:buAutoNum type="arabicPeriod"/>
            </a:pPr>
            <a:r>
              <a:rPr lang="en-US" sz="2400" dirty="0">
                <a:solidFill>
                  <a:schemeClr val="dk1"/>
                </a:solidFill>
                <a:latin typeface="Century Gothic"/>
                <a:ea typeface="Century Gothic"/>
                <a:cs typeface="Century Gothic"/>
                <a:sym typeface="Century Gothic"/>
              </a:rPr>
              <a:t>Calculate the M</a:t>
            </a:r>
            <a:r>
              <a:rPr lang="en-US" sz="2400" baseline="-25000" dirty="0">
                <a:solidFill>
                  <a:schemeClr val="dk1"/>
                </a:solidFill>
                <a:latin typeface="Century Gothic"/>
                <a:ea typeface="Century Gothic"/>
                <a:cs typeface="Century Gothic"/>
                <a:sym typeface="Century Gothic"/>
              </a:rPr>
              <a:t>r</a:t>
            </a:r>
            <a:r>
              <a:rPr lang="en-US" sz="2400" dirty="0">
                <a:solidFill>
                  <a:schemeClr val="dk1"/>
                </a:solidFill>
                <a:latin typeface="Century Gothic"/>
                <a:ea typeface="Century Gothic"/>
                <a:cs typeface="Century Gothic"/>
                <a:sym typeface="Century Gothic"/>
              </a:rPr>
              <a:t> of sodium hydroxide.</a:t>
            </a:r>
          </a:p>
          <a:p>
            <a:pPr marL="457200" marR="0" lvl="0" indent="-457200" algn="l" rtl="0">
              <a:lnSpc>
                <a:spcPct val="100000"/>
              </a:lnSpc>
              <a:spcBef>
                <a:spcPts val="0"/>
              </a:spcBef>
              <a:spcAft>
                <a:spcPts val="0"/>
              </a:spcAft>
              <a:buClr>
                <a:schemeClr val="dk1"/>
              </a:buClr>
              <a:buSzPts val="2400"/>
              <a:buAutoNum type="arabicPeriod"/>
            </a:pPr>
            <a:r>
              <a:rPr lang="en-US" sz="2400" dirty="0">
                <a:solidFill>
                  <a:schemeClr val="dk1"/>
                </a:solidFill>
                <a:latin typeface="Century Gothic"/>
                <a:ea typeface="Century Gothic"/>
                <a:cs typeface="Century Gothic"/>
                <a:sym typeface="Century Gothic"/>
              </a:rPr>
              <a:t>Calculate the M</a:t>
            </a:r>
            <a:r>
              <a:rPr lang="en-US" sz="2400" baseline="-25000" dirty="0">
                <a:solidFill>
                  <a:schemeClr val="dk1"/>
                </a:solidFill>
                <a:latin typeface="Century Gothic"/>
                <a:ea typeface="Century Gothic"/>
                <a:cs typeface="Century Gothic"/>
                <a:sym typeface="Century Gothic"/>
              </a:rPr>
              <a:t>r</a:t>
            </a:r>
            <a:r>
              <a:rPr lang="en-US" sz="2400" dirty="0">
                <a:solidFill>
                  <a:schemeClr val="dk1"/>
                </a:solidFill>
                <a:latin typeface="Century Gothic"/>
                <a:ea typeface="Century Gothic"/>
                <a:cs typeface="Century Gothic"/>
                <a:sym typeface="Century Gothic"/>
              </a:rPr>
              <a:t> of calcium carbonate.</a:t>
            </a:r>
          </a:p>
          <a:p>
            <a:pPr marL="457200" marR="0" lvl="0" indent="-457200" algn="l" rtl="0">
              <a:lnSpc>
                <a:spcPct val="100000"/>
              </a:lnSpc>
              <a:spcBef>
                <a:spcPts val="0"/>
              </a:spcBef>
              <a:spcAft>
                <a:spcPts val="0"/>
              </a:spcAft>
              <a:buClr>
                <a:schemeClr val="dk1"/>
              </a:buClr>
              <a:buSzPts val="2400"/>
              <a:buAutoNum type="arabicPeriod"/>
            </a:pPr>
            <a:r>
              <a:rPr lang="en-US" sz="2400" dirty="0">
                <a:solidFill>
                  <a:schemeClr val="dk1"/>
                </a:solidFill>
                <a:latin typeface="Century Gothic"/>
                <a:ea typeface="Century Gothic"/>
                <a:cs typeface="Century Gothic"/>
                <a:sym typeface="Century Gothic"/>
              </a:rPr>
              <a:t>Calculate the M</a:t>
            </a:r>
            <a:r>
              <a:rPr lang="en-US" sz="2400" baseline="-25000" dirty="0">
                <a:solidFill>
                  <a:schemeClr val="dk1"/>
                </a:solidFill>
                <a:latin typeface="Century Gothic"/>
                <a:ea typeface="Century Gothic"/>
                <a:cs typeface="Century Gothic"/>
                <a:sym typeface="Century Gothic"/>
              </a:rPr>
              <a:t>r</a:t>
            </a:r>
            <a:r>
              <a:rPr lang="en-US" sz="2400" dirty="0">
                <a:solidFill>
                  <a:schemeClr val="dk1"/>
                </a:solidFill>
                <a:latin typeface="Century Gothic"/>
                <a:ea typeface="Century Gothic"/>
                <a:cs typeface="Century Gothic"/>
                <a:sym typeface="Century Gothic"/>
              </a:rPr>
              <a:t> of lithium sulfate.</a:t>
            </a:r>
          </a:p>
        </p:txBody>
      </p:sp>
      <p:pic>
        <p:nvPicPr>
          <p:cNvPr id="3" name="Picture 2" descr="Icon&#10;&#10;Description automatically generated">
            <a:extLst>
              <a:ext uri="{FF2B5EF4-FFF2-40B4-BE49-F238E27FC236}">
                <a16:creationId xmlns:a16="http://schemas.microsoft.com/office/drawing/2014/main" id="{DC456C9F-0601-A8FB-98E8-9820AE1A99F2}"/>
              </a:ext>
            </a:extLst>
          </p:cNvPr>
          <p:cNvPicPr>
            <a:picLocks noChangeAspect="1"/>
          </p:cNvPicPr>
          <p:nvPr/>
        </p:nvPicPr>
        <p:blipFill>
          <a:blip r:embed="rId3"/>
          <a:stretch>
            <a:fillRect/>
          </a:stretch>
        </p:blipFill>
        <p:spPr>
          <a:xfrm>
            <a:off x="10449457" y="5754628"/>
            <a:ext cx="1145669" cy="547730"/>
          </a:xfrm>
          <a:prstGeom prst="rect">
            <a:avLst/>
          </a:prstGeom>
        </p:spPr>
      </p:pic>
    </p:spTree>
    <p:extLst>
      <p:ext uri="{BB962C8B-B14F-4D97-AF65-F5344CB8AC3E}">
        <p14:creationId xmlns:p14="http://schemas.microsoft.com/office/powerpoint/2010/main" val="3330400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 name="Google Shape;100;p1">
            <a:extLst>
              <a:ext uri="{FF2B5EF4-FFF2-40B4-BE49-F238E27FC236}">
                <a16:creationId xmlns:a16="http://schemas.microsoft.com/office/drawing/2014/main" id="{A3F4895E-1D02-224B-8268-6EB01190633F}"/>
              </a:ext>
            </a:extLst>
          </p:cNvPr>
          <p:cNvSpPr txBox="1"/>
          <p:nvPr/>
        </p:nvSpPr>
        <p:spPr>
          <a:xfrm>
            <a:off x="355599" y="297765"/>
            <a:ext cx="11045825" cy="48628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sng" strike="noStrike" cap="none" dirty="0">
                <a:solidFill>
                  <a:schemeClr val="dk1"/>
                </a:solidFill>
                <a:latin typeface="Century Gothic"/>
                <a:ea typeface="Century Gothic"/>
                <a:cs typeface="Century Gothic"/>
                <a:sym typeface="Century Gothic"/>
              </a:rPr>
              <a:t>Feedback Lesson</a:t>
            </a: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Read Now:</a:t>
            </a: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lvl="0" algn="just">
              <a:buClr>
                <a:srgbClr val="000000"/>
              </a:buClr>
              <a:buSzPts val="2400"/>
            </a:pPr>
            <a:r>
              <a:rPr lang="en-GB" sz="2000" i="0" u="none" strike="noStrike" cap="none" dirty="0">
                <a:solidFill>
                  <a:schemeClr val="dk1"/>
                </a:solidFill>
                <a:latin typeface="Century Gothic"/>
                <a:ea typeface="Century Gothic"/>
                <a:cs typeface="Century Gothic"/>
                <a:sym typeface="Century Gothic"/>
              </a:rPr>
              <a:t>Quantitative chemistry (which can sometimes also be called stoichiometry) is th</a:t>
            </a:r>
            <a:r>
              <a:rPr lang="en-GB" sz="2000" dirty="0">
                <a:solidFill>
                  <a:schemeClr val="dk1"/>
                </a:solidFill>
                <a:latin typeface="Century Gothic"/>
                <a:ea typeface="Century Gothic"/>
                <a:cs typeface="Century Gothic"/>
                <a:sym typeface="Century Gothic"/>
              </a:rPr>
              <a:t>e use of balanced chemical equations to determine quantitative (numerical) values of reactants and products in chemical reactions. As atoms cannot be created or destroyed in a chemical reaction, chemical equations must always be balanced using coefficients. These coefficients help us work out the ratios in which reactants react and products are made. </a:t>
            </a:r>
            <a:endParaRPr lang="en-GB" sz="1400"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chemeClr val="dk1"/>
              </a:buClr>
              <a:buSzPct val="100000"/>
              <a:buFont typeface="+mj-lt"/>
              <a:buAutoNum type="arabicPeriod"/>
            </a:pPr>
            <a:r>
              <a:rPr lang="en-GB" sz="2000" dirty="0">
                <a:solidFill>
                  <a:schemeClr val="dk1"/>
                </a:solidFill>
                <a:latin typeface="Century Gothic"/>
                <a:ea typeface="Century Gothic"/>
                <a:cs typeface="Century Gothic"/>
                <a:sym typeface="Century Gothic"/>
              </a:rPr>
              <a:t>Describe where the reactants and products are found in a chemical equation.</a:t>
            </a:r>
            <a:endParaRPr sz="2000" b="0" i="0" u="none" strike="noStrike" cap="none" dirty="0">
              <a:solidFill>
                <a:schemeClr val="dk1"/>
              </a:solidFill>
              <a:latin typeface="Century Gothic"/>
              <a:ea typeface="Century Gothic"/>
              <a:cs typeface="Century Gothic"/>
              <a:sym typeface="Century Gothic"/>
            </a:endParaRPr>
          </a:p>
          <a:p>
            <a:pPr marL="457200" lvl="0" indent="-457200">
              <a:buClr>
                <a:schemeClr val="dk1"/>
              </a:buClr>
              <a:buSzPct val="100000"/>
              <a:buFont typeface="+mj-lt"/>
              <a:buAutoNum type="arabicPeriod"/>
            </a:pPr>
            <a:r>
              <a:rPr lang="en-GB" sz="2000" dirty="0">
                <a:solidFill>
                  <a:schemeClr val="dk1"/>
                </a:solidFill>
                <a:latin typeface="Century Gothic"/>
                <a:ea typeface="Century Gothic"/>
                <a:cs typeface="Century Gothic"/>
                <a:sym typeface="Century Gothic"/>
              </a:rPr>
              <a:t>Explain why chemical equations have to be balanced.</a:t>
            </a:r>
          </a:p>
          <a:p>
            <a:pPr marL="457200" lvl="0" indent="-457200">
              <a:buClr>
                <a:schemeClr val="dk1"/>
              </a:buClr>
              <a:buSzPct val="100000"/>
              <a:buFont typeface="+mj-lt"/>
              <a:buAutoNum type="arabicPeriod"/>
            </a:pPr>
            <a:r>
              <a:rPr lang="en-GB" sz="2000" dirty="0">
                <a:solidFill>
                  <a:schemeClr val="dk1"/>
                </a:solidFill>
                <a:latin typeface="Century Gothic"/>
                <a:ea typeface="Century Gothic"/>
                <a:cs typeface="Century Gothic"/>
                <a:sym typeface="Century Gothic"/>
              </a:rPr>
              <a:t>State the name given to the ‘big’ numbers used to balance chemical equations. </a:t>
            </a:r>
          </a:p>
          <a:p>
            <a:pPr marL="457200" lvl="0" indent="-457200">
              <a:buClr>
                <a:schemeClr val="dk1"/>
              </a:buClr>
              <a:buSzPct val="100000"/>
              <a:buFont typeface="+mj-lt"/>
              <a:buAutoNum type="arabicPeriod"/>
            </a:pPr>
            <a:r>
              <a:rPr lang="en-GB" sz="2000" dirty="0">
                <a:solidFill>
                  <a:schemeClr val="dk1"/>
                </a:solidFill>
                <a:latin typeface="Century Gothic"/>
                <a:ea typeface="Century Gothic"/>
                <a:cs typeface="Century Gothic"/>
                <a:sym typeface="Century Gothic"/>
              </a:rPr>
              <a:t>Give the other name for quantitative chemistry. </a:t>
            </a:r>
          </a:p>
        </p:txBody>
      </p:sp>
      <p:pic>
        <p:nvPicPr>
          <p:cNvPr id="3" name="Picture 2" descr="Icon&#10;&#10;Description automatically generated">
            <a:extLst>
              <a:ext uri="{FF2B5EF4-FFF2-40B4-BE49-F238E27FC236}">
                <a16:creationId xmlns:a16="http://schemas.microsoft.com/office/drawing/2014/main" id="{2F8DF38F-24AE-82C7-770B-41CA14016204}"/>
              </a:ext>
            </a:extLst>
          </p:cNvPr>
          <p:cNvPicPr>
            <a:picLocks noChangeAspect="1"/>
          </p:cNvPicPr>
          <p:nvPr/>
        </p:nvPicPr>
        <p:blipFill>
          <a:blip r:embed="rId3"/>
          <a:stretch>
            <a:fillRect/>
          </a:stretch>
        </p:blipFill>
        <p:spPr>
          <a:xfrm>
            <a:off x="10420881" y="5740340"/>
            <a:ext cx="1145669" cy="547730"/>
          </a:xfrm>
          <a:prstGeom prst="rect">
            <a:avLst/>
          </a:prstGeom>
        </p:spPr>
      </p:pic>
    </p:spTree>
    <p:extLst>
      <p:ext uri="{BB962C8B-B14F-4D97-AF65-F5344CB8AC3E}">
        <p14:creationId xmlns:p14="http://schemas.microsoft.com/office/powerpoint/2010/main" val="3117368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46DB64E-125E-A389-BE69-92C338491DC4}"/>
              </a:ext>
            </a:extLst>
          </p:cNvPr>
          <p:cNvPicPr>
            <a:picLocks noChangeAspect="1"/>
          </p:cNvPicPr>
          <p:nvPr/>
        </p:nvPicPr>
        <p:blipFill>
          <a:blip r:embed="rId3"/>
          <a:stretch>
            <a:fillRect/>
          </a:stretch>
        </p:blipFill>
        <p:spPr>
          <a:xfrm>
            <a:off x="7075772" y="501578"/>
            <a:ext cx="5399378" cy="4105161"/>
          </a:xfrm>
          <a:prstGeom prst="rect">
            <a:avLst/>
          </a:prstGeom>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C4.3.16</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480903" y="2259360"/>
            <a:ext cx="7139830" cy="430800"/>
          </a:xfrm>
        </p:spPr>
        <p:txBody>
          <a:bodyPr/>
          <a:lstStyle/>
          <a:p>
            <a:r>
              <a:rPr lang="en-US" sz="3600" dirty="0">
                <a:latin typeface="Century Gothic" panose="020B0502020202020204" pitchFamily="34" charset="0"/>
              </a:rPr>
              <a:t>Feedback Lesson</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15/11/2023</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sp>
        <p:nvSpPr>
          <p:cNvPr id="10" name="TextBox 1">
            <a:extLst>
              <a:ext uri="{FF2B5EF4-FFF2-40B4-BE49-F238E27FC236}">
                <a16:creationId xmlns:a16="http://schemas.microsoft.com/office/drawing/2014/main" id="{29E40D1C-44AF-48D3-B0D3-718E1D46F2EB}"/>
              </a:ext>
            </a:extLst>
          </p:cNvPr>
          <p:cNvSpPr txBox="1"/>
          <p:nvPr/>
        </p:nvSpPr>
        <p:spPr>
          <a:xfrm>
            <a:off x="312639" y="4518898"/>
            <a:ext cx="10662806" cy="2339102"/>
          </a:xfrm>
          <a:prstGeom prst="rect">
            <a:avLst/>
          </a:prstGeom>
          <a:noFill/>
        </p:spPr>
        <p:txBody>
          <a:bodyPr wrap="square" lIns="91440" tIns="45720" rIns="91440" bIns="45720" numCol="2"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4.3.1 Prior Knowledge Review</a:t>
            </a: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4.3.2 </a:t>
            </a:r>
            <a:r>
              <a:rPr lang="en-US" sz="1600" dirty="0">
                <a:solidFill>
                  <a:srgbClr val="000000"/>
                </a:solidFill>
                <a:latin typeface="Century Gothic" panose="020B0502020202020204" pitchFamily="34" charset="0"/>
                <a:cs typeface="Arial"/>
                <a:sym typeface="Arial"/>
              </a:rPr>
              <a:t>Introducing the Mole	</a:t>
            </a:r>
            <a:endPar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entury Gothic" panose="020B0502020202020204" pitchFamily="34" charset="0"/>
                <a:cs typeface="Arial"/>
                <a:sym typeface="Arial"/>
              </a:rPr>
              <a:t>C</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4.3.3</a:t>
            </a: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a:t>
            </a:r>
            <a:r>
              <a:rPr lang="en-US" sz="1600" dirty="0">
                <a:solidFill>
                  <a:srgbClr val="000000"/>
                </a:solidFill>
                <a:latin typeface="Century Gothic" panose="020B0502020202020204" pitchFamily="34" charset="0"/>
                <a:cs typeface="Arial"/>
                <a:sym typeface="Arial"/>
              </a:rPr>
              <a:t>Mole Calculations</a:t>
            </a:r>
            <a:endPar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4.3.4</a:t>
            </a:r>
            <a:r>
              <a:rPr kumimoji="0" lang="en-US" sz="1600" i="0" u="none" strike="noStrike" kern="1200" cap="none" spc="0" normalizeH="0" baseline="0" noProof="0" dirty="0">
                <a:ln>
                  <a:noFill/>
                </a:ln>
                <a:solidFill>
                  <a:srgbClr val="000000"/>
                </a:solidFill>
                <a:effectLst/>
                <a:uLnTx/>
                <a:uFillTx/>
                <a:latin typeface="Century Gothic"/>
                <a:cs typeface="Arial"/>
                <a:sym typeface="Arial"/>
              </a:rPr>
              <a:t> PKR: Concentration</a:t>
            </a:r>
            <a:endParaRPr lang="en-US" sz="1600" i="0" u="none" strike="noStrike" kern="1200" cap="none" spc="0" normalizeH="0" baseline="0" noProof="0" dirty="0">
              <a:ln>
                <a:noFill/>
              </a:ln>
              <a:solidFill>
                <a:srgbClr val="000000"/>
              </a:solidFill>
              <a:effectLst/>
              <a:uLnTx/>
              <a:uFillTx/>
              <a:latin typeface="Century Gothic"/>
              <a:cs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4.3.5 TIF: Calculating Concentration</a:t>
            </a: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4.3.6</a:t>
            </a:r>
            <a:r>
              <a:rPr kumimoji="0" lang="en-US" sz="1600" i="0" u="none" strike="noStrike" kern="1200" cap="none" spc="0" normalizeH="0" baseline="0" noProof="0" dirty="0">
                <a:ln>
                  <a:noFill/>
                </a:ln>
                <a:solidFill>
                  <a:srgbClr val="000000"/>
                </a:solidFill>
                <a:effectLst/>
                <a:uLnTx/>
                <a:uFillTx/>
                <a:latin typeface="Century Gothic"/>
                <a:cs typeface="Arial"/>
                <a:sym typeface="Arial"/>
              </a:rPr>
              <a:t> TIF: Calculating an Unknown Concentration</a:t>
            </a:r>
            <a:endParaRPr lang="en-US" sz="1600" i="0" u="none" strike="noStrike" kern="1200" cap="none" spc="0" normalizeH="0" baseline="0" noProof="0" dirty="0">
              <a:ln>
                <a:noFill/>
              </a:ln>
              <a:solidFill>
                <a:srgbClr val="000000"/>
              </a:solidFill>
              <a:effectLst/>
              <a:uLnTx/>
              <a:uFillTx/>
              <a:latin typeface="Century Gothic"/>
              <a:cs typeface="Arial"/>
            </a:endParaRPr>
          </a:p>
          <a:p>
            <a:pPr>
              <a:defRPr/>
            </a:pPr>
            <a:r>
              <a:rPr lang="en-US" sz="1600" dirty="0">
                <a:solidFill>
                  <a:srgbClr val="000000"/>
                </a:solidFill>
                <a:latin typeface="Century Gothic" panose="020B0502020202020204" pitchFamily="34" charset="0"/>
                <a:cs typeface="Arial"/>
                <a:sym typeface="Arial"/>
              </a:rPr>
              <a:t>C</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4.3.7</a:t>
            </a:r>
            <a:r>
              <a:rPr lang="en-US" sz="1600" dirty="0">
                <a:solidFill>
                  <a:srgbClr val="000000"/>
                </a:solidFill>
                <a:latin typeface="Century Gothic" panose="020B0502020202020204" pitchFamily="34" charset="0"/>
                <a:cs typeface="Arial"/>
                <a:sym typeface="Arial"/>
              </a:rPr>
              <a:t> (HT) Amounts of Substances in Equations</a:t>
            </a:r>
          </a:p>
          <a:p>
            <a:pPr>
              <a:defRPr/>
            </a:pPr>
            <a:r>
              <a:rPr lang="en-US" sz="1600" dirty="0">
                <a:solidFill>
                  <a:srgbClr val="000000"/>
                </a:solidFill>
                <a:latin typeface="Century Gothic" panose="020B0502020202020204" pitchFamily="34" charset="0"/>
                <a:cs typeface="Arial"/>
                <a:sym typeface="Arial"/>
              </a:rPr>
              <a:t>C</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4.3.8</a:t>
            </a: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a:t>
            </a:r>
            <a:r>
              <a:rPr lang="en-US" sz="1600" dirty="0">
                <a:solidFill>
                  <a:srgbClr val="000000"/>
                </a:solidFill>
                <a:latin typeface="Century Gothic" panose="020B0502020202020204" pitchFamily="34" charset="0"/>
                <a:cs typeface="Arial"/>
                <a:sym typeface="Arial"/>
              </a:rPr>
              <a:t>(HT) Limiting Reactants</a:t>
            </a:r>
            <a:endParaRPr lang="en-US" sz="2000" dirty="0">
              <a:solidFill>
                <a:srgbClr val="000000"/>
              </a:solidFill>
              <a:latin typeface="Century Gothic" panose="020B0502020202020204" pitchFamily="34" charset="0"/>
              <a:cs typeface="Arial"/>
              <a:sym typeface="Arial"/>
            </a:endParaRPr>
          </a:p>
          <a:p>
            <a:pPr>
              <a:defRPr/>
            </a:pPr>
            <a:r>
              <a:rPr lang="en-US" sz="1600" dirty="0">
                <a:solidFill>
                  <a:srgbClr val="000000"/>
                </a:solidFill>
                <a:latin typeface="Century Gothic" panose="020B0502020202020204" pitchFamily="34" charset="0"/>
                <a:cs typeface="Arial"/>
                <a:sym typeface="Arial"/>
              </a:rPr>
              <a:t>C</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4.3.9</a:t>
            </a: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PKR: Reactions of Acids</a:t>
            </a:r>
          </a:p>
          <a:p>
            <a:pPr>
              <a:defRPr/>
            </a:pP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C4.3.10</a:t>
            </a: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Acids, Alkalis and </a:t>
            </a:r>
            <a:r>
              <a:rPr kumimoji="0" lang="en-US" sz="1600" b="0" i="0" u="none" strike="noStrike" kern="1200" cap="none" spc="0" normalizeH="0" baseline="0" noProof="0" dirty="0" err="1">
                <a:ln>
                  <a:noFill/>
                </a:ln>
                <a:solidFill>
                  <a:srgbClr val="000000"/>
                </a:solidFill>
                <a:effectLst/>
                <a:uLnTx/>
                <a:uFillTx/>
                <a:latin typeface="Century Gothic" panose="020B0502020202020204" pitchFamily="34" charset="0"/>
                <a:ea typeface="+mn-ea"/>
                <a:cs typeface="Arial"/>
                <a:sym typeface="Arial"/>
              </a:rPr>
              <a:t>Neutralisation</a:t>
            </a:r>
            <a:endPar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a:defRPr/>
            </a:pP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C4.3.11</a:t>
            </a: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TIF: Acid-Alkali Titration</a:t>
            </a:r>
          </a:p>
          <a:p>
            <a:pPr>
              <a:defRPr/>
            </a:pP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C4.3.12</a:t>
            </a: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TIF: Acid-Alkali Titration Analysis</a:t>
            </a:r>
          </a:p>
          <a:p>
            <a:pPr>
              <a:defRPr/>
            </a:pP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C4.3.13</a:t>
            </a: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TIF: </a:t>
            </a:r>
            <a:r>
              <a:rPr lang="en-US" sz="1600" dirty="0">
                <a:solidFill>
                  <a:srgbClr val="000000"/>
                </a:solidFill>
                <a:latin typeface="Century Gothic" panose="020B0502020202020204" pitchFamily="34" charset="0"/>
                <a:cs typeface="Arial"/>
                <a:sym typeface="Arial"/>
              </a:rPr>
              <a:t>Titration Calculations</a:t>
            </a:r>
            <a:endPar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a:defRPr/>
            </a:pP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C4.3.14</a:t>
            </a: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(HT) Strong and Weak Acids</a:t>
            </a:r>
          </a:p>
          <a:p>
            <a:pPr>
              <a:defRPr/>
            </a:pP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	C4.3.15 </a:t>
            </a: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TIF: Volumes of Gases</a:t>
            </a:r>
          </a:p>
          <a:p>
            <a:pPr marL="1200150" lvl="2" indent="-285750">
              <a:buFont typeface="Wingdings" pitchFamily="2" charset="2"/>
              <a:buChar char="Ø"/>
              <a:defRPr/>
            </a:pPr>
            <a:r>
              <a:rPr lang="en-US" b="1" dirty="0">
                <a:solidFill>
                  <a:srgbClr val="000000"/>
                </a:solidFill>
                <a:latin typeface="Century Gothic" panose="020B0502020202020204" pitchFamily="34" charset="0"/>
                <a:cs typeface="Arial"/>
                <a:sym typeface="Arial"/>
              </a:rPr>
              <a:t>C4.3.16 Feedback Lesson</a:t>
            </a:r>
            <a:endParaRPr kumimoji="0" lang="en-US" b="1"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4"/>
          <a:stretch>
            <a:fillRect/>
          </a:stretch>
        </p:blipFill>
        <p:spPr>
          <a:xfrm>
            <a:off x="7617667" y="1996627"/>
            <a:ext cx="837234" cy="432292"/>
          </a:xfrm>
          <a:prstGeom prst="rect">
            <a:avLst/>
          </a:prstGeom>
        </p:spPr>
      </p:pic>
      <p:pic>
        <p:nvPicPr>
          <p:cNvPr id="7" name="Picture 6" descr="Icon&#10;&#10;Description automatically generated">
            <a:extLst>
              <a:ext uri="{FF2B5EF4-FFF2-40B4-BE49-F238E27FC236}">
                <a16:creationId xmlns:a16="http://schemas.microsoft.com/office/drawing/2014/main" id="{3571BE90-4854-4EEE-32DC-198FEB1B4F9A}"/>
              </a:ext>
            </a:extLst>
          </p:cNvPr>
          <p:cNvPicPr>
            <a:picLocks noChangeAspect="1"/>
          </p:cNvPicPr>
          <p:nvPr/>
        </p:nvPicPr>
        <p:blipFill>
          <a:blip r:embed="rId5"/>
          <a:stretch>
            <a:fillRect/>
          </a:stretch>
        </p:blipFill>
        <p:spPr>
          <a:xfrm>
            <a:off x="10420882" y="5311715"/>
            <a:ext cx="1145669" cy="547730"/>
          </a:xfrm>
          <a:prstGeom prst="rect">
            <a:avLst/>
          </a:prstGeom>
        </p:spPr>
      </p:pic>
    </p:spTree>
    <p:extLst>
      <p:ext uri="{BB962C8B-B14F-4D97-AF65-F5344CB8AC3E}">
        <p14:creationId xmlns:p14="http://schemas.microsoft.com/office/powerpoint/2010/main" val="27399729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314298" y="1314547"/>
            <a:ext cx="10620000"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b="1">
                <a:solidFill>
                  <a:schemeClr val="accent1"/>
                </a:solidFill>
                <a:latin typeface="Century Gothic" panose="020B0502020202020204" pitchFamily="34" charset="0"/>
              </a:rPr>
              <a:t>[Teacher to edit objectives based on mastery quiz outcomes]</a:t>
            </a:r>
          </a:p>
          <a:p>
            <a:pPr marL="342900" indent="-342900">
              <a:buFont typeface="Arial" panose="020B0604020202020204" pitchFamily="34" charset="0"/>
              <a:buChar char="•"/>
            </a:pPr>
            <a:endParaRPr lang="en-US" sz="2400">
              <a:latin typeface="Century Gothic" panose="020B0502020202020204" pitchFamily="34" charset="0"/>
            </a:endParaRPr>
          </a:p>
          <a:p>
            <a:pPr marL="342900" indent="-342900">
              <a:buFont typeface="Arial" panose="020B0604020202020204" pitchFamily="34" charset="0"/>
              <a:buChar char="•"/>
            </a:pPr>
            <a:r>
              <a:rPr lang="en-US" sz="2400" b="1">
                <a:solidFill>
                  <a:schemeClr val="accent1"/>
                </a:solidFill>
                <a:latin typeface="Century Gothic" panose="020B0502020202020204" pitchFamily="34" charset="0"/>
              </a:rPr>
              <a:t>[Teacher to edit objectives based on mastery quiz outcomes]</a:t>
            </a:r>
          </a:p>
          <a:p>
            <a:pPr marL="342900" indent="-342900">
              <a:buFont typeface="Arial" panose="020B0604020202020204" pitchFamily="34" charset="0"/>
              <a:buChar char="•"/>
            </a:pPr>
            <a:endParaRPr lang="en-US" sz="2400">
              <a:latin typeface="Century Gothic" panose="020B0502020202020204" pitchFamily="34" charset="0"/>
            </a:endParaRPr>
          </a:p>
          <a:p>
            <a:pPr marL="342900" indent="-342900">
              <a:buFont typeface="Arial" panose="020B0604020202020204" pitchFamily="34" charset="0"/>
              <a:buChar char="•"/>
            </a:pPr>
            <a:r>
              <a:rPr lang="en-US" sz="2400" b="1">
                <a:solidFill>
                  <a:schemeClr val="accent1"/>
                </a:solidFill>
                <a:latin typeface="Century Gothic" panose="020B0502020202020204" pitchFamily="34" charset="0"/>
              </a:rPr>
              <a:t>[Teacher to edit objectives based on mastery quiz outcomes]</a:t>
            </a:r>
          </a:p>
          <a:p>
            <a:pPr marL="342900" indent="-342900">
              <a:buFont typeface="Arial" panose="020B0604020202020204" pitchFamily="34" charset="0"/>
              <a:buChar char="•"/>
            </a:pPr>
            <a:endParaRPr lang="en-US" sz="2400">
              <a:latin typeface="Century Gothic" panose="020B0502020202020204" pitchFamily="34" charset="0"/>
            </a:endParaRP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
        <p:nvSpPr>
          <p:cNvPr id="11" name="Rectangle 10">
            <a:extLst>
              <a:ext uri="{FF2B5EF4-FFF2-40B4-BE49-F238E27FC236}">
                <a16:creationId xmlns:a16="http://schemas.microsoft.com/office/drawing/2014/main" id="{83040831-9F4D-D845-953A-5CB308BE41E2}"/>
              </a:ext>
            </a:extLst>
          </p:cNvPr>
          <p:cNvSpPr/>
          <p:nvPr/>
        </p:nvSpPr>
        <p:spPr>
          <a:xfrm>
            <a:off x="4378109" y="5755170"/>
            <a:ext cx="2720310"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
        <p:nvSpPr>
          <p:cNvPr id="12" name="Rectangle 11">
            <a:extLst>
              <a:ext uri="{FF2B5EF4-FFF2-40B4-BE49-F238E27FC236}">
                <a16:creationId xmlns:a16="http://schemas.microsoft.com/office/drawing/2014/main" id="{633A7E8A-4743-B64C-86DF-5A02881745D1}"/>
              </a:ext>
            </a:extLst>
          </p:cNvPr>
          <p:cNvSpPr/>
          <p:nvPr/>
        </p:nvSpPr>
        <p:spPr>
          <a:xfrm>
            <a:off x="7190962" y="5755170"/>
            <a:ext cx="2235095"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
        <p:nvSpPr>
          <p:cNvPr id="13" name="Rectangle 12">
            <a:extLst>
              <a:ext uri="{FF2B5EF4-FFF2-40B4-BE49-F238E27FC236}">
                <a16:creationId xmlns:a16="http://schemas.microsoft.com/office/drawing/2014/main" id="{3E876D59-91E6-364D-B1C6-8965DED5E5DB}"/>
              </a:ext>
            </a:extLst>
          </p:cNvPr>
          <p:cNvSpPr/>
          <p:nvPr/>
        </p:nvSpPr>
        <p:spPr>
          <a:xfrm>
            <a:off x="7190962" y="4891802"/>
            <a:ext cx="2235095"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
        <p:nvSpPr>
          <p:cNvPr id="14" name="Rectangle 13">
            <a:extLst>
              <a:ext uri="{FF2B5EF4-FFF2-40B4-BE49-F238E27FC236}">
                <a16:creationId xmlns:a16="http://schemas.microsoft.com/office/drawing/2014/main" id="{A2C825F2-5973-4048-9A5C-E0A4E794080E}"/>
              </a:ext>
            </a:extLst>
          </p:cNvPr>
          <p:cNvSpPr/>
          <p:nvPr/>
        </p:nvSpPr>
        <p:spPr>
          <a:xfrm>
            <a:off x="4378109" y="4897279"/>
            <a:ext cx="2720310"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
        <p:nvSpPr>
          <p:cNvPr id="15" name="Rectangle 14">
            <a:extLst>
              <a:ext uri="{FF2B5EF4-FFF2-40B4-BE49-F238E27FC236}">
                <a16:creationId xmlns:a16="http://schemas.microsoft.com/office/drawing/2014/main" id="{3743B4BE-5CB7-F14B-9620-8B20D1CED962}"/>
              </a:ext>
            </a:extLst>
          </p:cNvPr>
          <p:cNvSpPr/>
          <p:nvPr/>
        </p:nvSpPr>
        <p:spPr>
          <a:xfrm>
            <a:off x="1980581" y="4891803"/>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Tree>
    <p:extLst>
      <p:ext uri="{BB962C8B-B14F-4D97-AF65-F5344CB8AC3E}">
        <p14:creationId xmlns:p14="http://schemas.microsoft.com/office/powerpoint/2010/main" val="19666939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dirty="0">
                <a:solidFill>
                  <a:schemeClr val="dk1"/>
                </a:solidFill>
                <a:latin typeface="Century Gothic"/>
                <a:ea typeface="Century Gothic"/>
                <a:cs typeface="Century Gothic"/>
                <a:sym typeface="Century Gothic"/>
              </a:rPr>
              <a:t>The </a:t>
            </a:r>
            <a:r>
              <a:rPr lang="en-GB" sz="2400" b="1" i="0" u="none" strike="noStrike" cap="none" dirty="0">
                <a:solidFill>
                  <a:schemeClr val="dk1"/>
                </a:solidFill>
                <a:latin typeface="Century Gothic"/>
                <a:ea typeface="Century Gothic"/>
                <a:cs typeface="Century Gothic"/>
                <a:sym typeface="Century Gothic"/>
              </a:rPr>
              <a:t>fix-it</a:t>
            </a:r>
            <a:r>
              <a:rPr lang="en-GB" sz="2400" b="0" i="0" u="none" strike="noStrike" cap="none" dirty="0">
                <a:solidFill>
                  <a:schemeClr val="dk1"/>
                </a:solidFill>
                <a:latin typeface="Century Gothic"/>
                <a:ea typeface="Century Gothic"/>
                <a:cs typeface="Century Gothic"/>
                <a:sym typeface="Century Gothic"/>
              </a:rPr>
              <a:t> is an opportunity to respond to gaps in knowledge, especially those identified by th</a:t>
            </a:r>
            <a:r>
              <a:rPr lang="en-GB" sz="2400" dirty="0">
                <a:solidFill>
                  <a:schemeClr val="dk1"/>
                </a:solidFill>
                <a:latin typeface="Century Gothic"/>
                <a:ea typeface="Century Gothic"/>
                <a:cs typeface="Century Gothic"/>
                <a:sym typeface="Century Gothic"/>
              </a:rPr>
              <a:t>e </a:t>
            </a:r>
            <a:r>
              <a:rPr lang="en-GB" sz="2400" b="1" dirty="0">
                <a:solidFill>
                  <a:schemeClr val="dk1"/>
                </a:solidFill>
                <a:latin typeface="Century Gothic"/>
                <a:ea typeface="Century Gothic"/>
                <a:cs typeface="Century Gothic"/>
                <a:sym typeface="Century Gothic"/>
              </a:rPr>
              <a:t>pre-unit quiz</a:t>
            </a:r>
            <a:r>
              <a:rPr lang="en-GB" sz="2400" dirty="0">
                <a:solidFill>
                  <a:schemeClr val="dk1"/>
                </a:solidFill>
                <a:latin typeface="Century Gothic"/>
                <a:ea typeface="Century Gothic"/>
                <a:cs typeface="Century Gothic"/>
                <a:sym typeface="Century Gothic"/>
              </a:rPr>
              <a: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dirty="0">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dirty="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dirty="0">
                <a:solidFill>
                  <a:schemeClr val="dk1"/>
                </a:solidFill>
                <a:latin typeface="Century Gothic"/>
                <a:ea typeface="Arial"/>
                <a:cs typeface="Arial"/>
                <a:sym typeface="Century Gothic"/>
              </a:rPr>
              <a:t>reteach</a:t>
            </a:r>
            <a:r>
              <a:rPr lang="en-GB" sz="2400" dirty="0">
                <a:solidFill>
                  <a:schemeClr val="dk1"/>
                </a:solidFill>
                <a:latin typeface="Century Gothic"/>
                <a:ea typeface="Arial"/>
                <a:cs typeface="Arial"/>
                <a:sym typeface="Century Gothic"/>
              </a:rPr>
              <a:t>, </a:t>
            </a:r>
            <a:r>
              <a:rPr lang="en-GB" sz="2400" b="1" i="0" u="none" strike="noStrike" cap="none" dirty="0">
                <a:solidFill>
                  <a:schemeClr val="dk1"/>
                </a:solidFill>
                <a:latin typeface="Century Gothic"/>
                <a:ea typeface="Arial"/>
                <a:cs typeface="Arial"/>
                <a:sym typeface="Century Gothic"/>
              </a:rPr>
              <a:t>explanation, de</a:t>
            </a:r>
            <a:r>
              <a:rPr lang="en-GB" sz="2400" b="1" dirty="0">
                <a:solidFill>
                  <a:schemeClr val="dk1"/>
                </a:solidFill>
                <a:latin typeface="Century Gothic"/>
                <a:ea typeface="Arial"/>
                <a:cs typeface="Arial"/>
                <a:sym typeface="Century Gothic"/>
              </a:rPr>
              <a:t>monstration</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modelling</a:t>
            </a:r>
            <a:r>
              <a:rPr lang="en-GB" sz="2400" dirty="0">
                <a:solidFill>
                  <a:schemeClr val="dk1"/>
                </a:solidFill>
                <a:latin typeface="Century Gothic"/>
                <a:ea typeface="Arial"/>
                <a:cs typeface="Arial"/>
                <a:sym typeface="Century Gothic"/>
              </a:rPr>
              <a:t> </a:t>
            </a:r>
            <a:r>
              <a:rPr lang="en-GB" sz="2400" b="0" i="0" u="none" strike="noStrike" cap="none" dirty="0">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practise</a:t>
            </a:r>
            <a:r>
              <a:rPr lang="en-GB" sz="2400" dirty="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redrafting</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improving</a:t>
            </a:r>
            <a:r>
              <a:rPr lang="en-GB" sz="2400" dirty="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dirty="0">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spTree>
    <p:extLst>
      <p:ext uri="{BB962C8B-B14F-4D97-AF65-F5344CB8AC3E}">
        <p14:creationId xmlns:p14="http://schemas.microsoft.com/office/powerpoint/2010/main" val="810804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595FC32-8206-4DDE-B2B9-D71D33157FA3}"/>
              </a:ext>
            </a:extLst>
          </p:cNvPr>
          <p:cNvSpPr>
            <a:spLocks noGrp="1"/>
          </p:cNvSpPr>
          <p:nvPr>
            <p:ph type="title"/>
          </p:nvPr>
        </p:nvSpPr>
        <p:spPr/>
        <p:txBody>
          <a:bodyPr/>
          <a:lstStyle/>
          <a:p>
            <a:r>
              <a:rPr lang="en-GB" dirty="0">
                <a:latin typeface="Century Gothic" panose="020B0502020202020204" pitchFamily="34" charset="0"/>
              </a:rPr>
              <a:t>The Big Idea: Reactions rearrange matter</a:t>
            </a:r>
          </a:p>
        </p:txBody>
      </p:sp>
      <p:pic>
        <p:nvPicPr>
          <p:cNvPr id="2" name="Picture 1">
            <a:extLst>
              <a:ext uri="{FF2B5EF4-FFF2-40B4-BE49-F238E27FC236}">
                <a16:creationId xmlns:a16="http://schemas.microsoft.com/office/drawing/2014/main" id="{186A2197-1275-F3ED-4528-EBC9F2702607}"/>
              </a:ext>
            </a:extLst>
          </p:cNvPr>
          <p:cNvPicPr>
            <a:picLocks noChangeAspect="1"/>
          </p:cNvPicPr>
          <p:nvPr/>
        </p:nvPicPr>
        <p:blipFill>
          <a:blip r:embed="rId3"/>
          <a:stretch>
            <a:fillRect/>
          </a:stretch>
        </p:blipFill>
        <p:spPr>
          <a:xfrm>
            <a:off x="2162653" y="1042015"/>
            <a:ext cx="3880960" cy="5501660"/>
          </a:xfrm>
          <a:prstGeom prst="rect">
            <a:avLst/>
          </a:prstGeom>
          <a:ln>
            <a:solidFill>
              <a:schemeClr val="tx1"/>
            </a:solidFill>
          </a:ln>
        </p:spPr>
      </p:pic>
      <p:pic>
        <p:nvPicPr>
          <p:cNvPr id="6" name="Picture 5" descr="Table, letter&#10;&#10;Description automatically generated">
            <a:extLst>
              <a:ext uri="{FF2B5EF4-FFF2-40B4-BE49-F238E27FC236}">
                <a16:creationId xmlns:a16="http://schemas.microsoft.com/office/drawing/2014/main" id="{D4F32C4B-C7F8-A878-E8AB-AC1E80AD2149}"/>
              </a:ext>
            </a:extLst>
          </p:cNvPr>
          <p:cNvPicPr>
            <a:picLocks noChangeAspect="1"/>
          </p:cNvPicPr>
          <p:nvPr/>
        </p:nvPicPr>
        <p:blipFill>
          <a:blip r:embed="rId4"/>
          <a:stretch>
            <a:fillRect/>
          </a:stretch>
        </p:blipFill>
        <p:spPr>
          <a:xfrm>
            <a:off x="6119087" y="1042987"/>
            <a:ext cx="3905124" cy="5500687"/>
          </a:xfrm>
          <a:prstGeom prst="rect">
            <a:avLst/>
          </a:prstGeom>
          <a:ln>
            <a:solidFill>
              <a:schemeClr val="tx1"/>
            </a:solidFill>
          </a:ln>
        </p:spPr>
      </p:pic>
    </p:spTree>
    <p:extLst>
      <p:ext uri="{BB962C8B-B14F-4D97-AF65-F5344CB8AC3E}">
        <p14:creationId xmlns:p14="http://schemas.microsoft.com/office/powerpoint/2010/main" val="109452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15CB4B-F8EC-4E58-B1F3-6019007A571E}"/>
              </a:ext>
            </a:extLst>
          </p:cNvPr>
          <p:cNvGraphicFramePr>
            <a:graphicFrameLocks noGrp="1"/>
          </p:cNvGraphicFramePr>
          <p:nvPr>
            <p:extLst>
              <p:ext uri="{D42A27DB-BD31-4B8C-83A1-F6EECF244321}">
                <p14:modId xmlns:p14="http://schemas.microsoft.com/office/powerpoint/2010/main" val="4293118758"/>
              </p:ext>
            </p:extLst>
          </p:nvPr>
        </p:nvGraphicFramePr>
        <p:xfrm>
          <a:off x="5850000" y="821838"/>
          <a:ext cx="5083646" cy="5029200"/>
        </p:xfrm>
        <a:graphic>
          <a:graphicData uri="http://schemas.openxmlformats.org/drawingml/2006/table">
            <a:tbl>
              <a:tblPr firstRow="1" bandRow="1">
                <a:tableStyleId>{5C22544A-7EE6-4342-B048-85BDC9FD1C3A}</a:tableStyleId>
              </a:tblPr>
              <a:tblGrid>
                <a:gridCol w="2541823">
                  <a:extLst>
                    <a:ext uri="{9D8B030D-6E8A-4147-A177-3AD203B41FA5}">
                      <a16:colId xmlns:a16="http://schemas.microsoft.com/office/drawing/2014/main" val="3989897554"/>
                    </a:ext>
                  </a:extLst>
                </a:gridCol>
                <a:gridCol w="2541823">
                  <a:extLst>
                    <a:ext uri="{9D8B030D-6E8A-4147-A177-3AD203B41FA5}">
                      <a16:colId xmlns:a16="http://schemas.microsoft.com/office/drawing/2014/main" val="1864204117"/>
                    </a:ext>
                  </a:extLst>
                </a:gridCol>
              </a:tblGrid>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417771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17162675"/>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78005147"/>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245188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15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29266250"/>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16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04400053"/>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17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674517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18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496922"/>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19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41456384"/>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20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49552631"/>
                  </a:ext>
                </a:extLst>
              </a:tr>
              <a:tr h="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21 (HT)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26692949"/>
                  </a:ext>
                </a:extLst>
              </a:tr>
            </a:tbl>
          </a:graphicData>
        </a:graphic>
      </p:graphicFrame>
      <p:graphicFrame>
        <p:nvGraphicFramePr>
          <p:cNvPr id="9" name="Table 8">
            <a:extLst>
              <a:ext uri="{FF2B5EF4-FFF2-40B4-BE49-F238E27FC236}">
                <a16:creationId xmlns:a16="http://schemas.microsoft.com/office/drawing/2014/main" id="{6952E15F-BF65-514B-A83E-DCADAEAD540E}"/>
              </a:ext>
            </a:extLst>
          </p:cNvPr>
          <p:cNvGraphicFramePr>
            <a:graphicFrameLocks noGrp="1"/>
          </p:cNvGraphicFramePr>
          <p:nvPr>
            <p:extLst>
              <p:ext uri="{D42A27DB-BD31-4B8C-83A1-F6EECF244321}">
                <p14:modId xmlns:p14="http://schemas.microsoft.com/office/powerpoint/2010/main" val="3014309222"/>
              </p:ext>
            </p:extLst>
          </p:nvPr>
        </p:nvGraphicFramePr>
        <p:xfrm>
          <a:off x="369563" y="793733"/>
          <a:ext cx="5083646" cy="5029200"/>
        </p:xfrm>
        <a:graphic>
          <a:graphicData uri="http://schemas.openxmlformats.org/drawingml/2006/table">
            <a:tbl>
              <a:tblPr firstRow="1" bandRow="1">
                <a:tableStyleId>{5C22544A-7EE6-4342-B048-85BDC9FD1C3A}</a:tableStyleId>
              </a:tblPr>
              <a:tblGrid>
                <a:gridCol w="2541823">
                  <a:extLst>
                    <a:ext uri="{9D8B030D-6E8A-4147-A177-3AD203B41FA5}">
                      <a16:colId xmlns:a16="http://schemas.microsoft.com/office/drawing/2014/main" val="1065475146"/>
                    </a:ext>
                  </a:extLst>
                </a:gridCol>
                <a:gridCol w="2541823">
                  <a:extLst>
                    <a:ext uri="{9D8B030D-6E8A-4147-A177-3AD203B41FA5}">
                      <a16:colId xmlns:a16="http://schemas.microsoft.com/office/drawing/2014/main" val="3459490643"/>
                    </a:ext>
                  </a:extLst>
                </a:gridCol>
              </a:tblGrid>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400" b="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Question</a:t>
                      </a:r>
                      <a:endParaRPr lang="en-GB" sz="2400" b="1">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400" b="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Answer</a:t>
                      </a:r>
                      <a:endParaRPr lang="en-GB" sz="2400" b="1">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5786054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98021254"/>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67639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1308024"/>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439736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15831425"/>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3087876"/>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45567972"/>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4473697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75720697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7173197"/>
                  </a:ext>
                </a:extLst>
              </a:tr>
            </a:tbl>
          </a:graphicData>
        </a:graphic>
      </p:graphicFrame>
      <p:sp>
        <p:nvSpPr>
          <p:cNvPr id="2" name="Title 1">
            <a:extLst>
              <a:ext uri="{FF2B5EF4-FFF2-40B4-BE49-F238E27FC236}">
                <a16:creationId xmlns:a16="http://schemas.microsoft.com/office/drawing/2014/main" id="{180D45BC-6919-504F-B25A-383CFF62F843}"/>
              </a:ext>
            </a:extLst>
          </p:cNvPr>
          <p:cNvSpPr>
            <a:spLocks noGrp="1"/>
          </p:cNvSpPr>
          <p:nvPr>
            <p:ph type="title" idx="4294967295"/>
          </p:nvPr>
        </p:nvSpPr>
        <p:spPr>
          <a:xfrm>
            <a:off x="0" y="0"/>
            <a:ext cx="10620375" cy="720725"/>
          </a:xfrm>
        </p:spPr>
        <p:txBody>
          <a:bodyPr>
            <a:normAutofit/>
          </a:bodyPr>
          <a:lstStyle/>
          <a:p>
            <a:r>
              <a:rPr lang="en-GB" sz="2600" b="1" dirty="0">
                <a:latin typeface="Century Gothic" panose="020B0502020202020204" pitchFamily="34" charset="0"/>
              </a:rPr>
              <a:t>Answers – Section A: Combined Science</a:t>
            </a:r>
            <a:endParaRPr lang="en-US" sz="2600" b="1" dirty="0"/>
          </a:p>
        </p:txBody>
      </p:sp>
      <p:sp>
        <p:nvSpPr>
          <p:cNvPr id="3" name="TextBox 2">
            <a:extLst>
              <a:ext uri="{FF2B5EF4-FFF2-40B4-BE49-F238E27FC236}">
                <a16:creationId xmlns:a16="http://schemas.microsoft.com/office/drawing/2014/main" id="{8F2B5B51-20C7-5946-866D-E14982FECE80}"/>
              </a:ext>
            </a:extLst>
          </p:cNvPr>
          <p:cNvSpPr txBox="1"/>
          <p:nvPr/>
        </p:nvSpPr>
        <p:spPr>
          <a:xfrm>
            <a:off x="3965461" y="1292732"/>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E5DCA251-4083-8C42-A361-6425C6F2DF46}"/>
              </a:ext>
            </a:extLst>
          </p:cNvPr>
          <p:cNvSpPr txBox="1"/>
          <p:nvPr/>
        </p:nvSpPr>
        <p:spPr>
          <a:xfrm>
            <a:off x="3965461" y="1735831"/>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8" name="TextBox 27">
            <a:extLst>
              <a:ext uri="{FF2B5EF4-FFF2-40B4-BE49-F238E27FC236}">
                <a16:creationId xmlns:a16="http://schemas.microsoft.com/office/drawing/2014/main" id="{6DF8A603-4A42-D54F-B958-5B889E10EDC4}"/>
              </a:ext>
            </a:extLst>
          </p:cNvPr>
          <p:cNvSpPr txBox="1"/>
          <p:nvPr/>
        </p:nvSpPr>
        <p:spPr>
          <a:xfrm>
            <a:off x="3965461" y="2688482"/>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9" name="TextBox 28">
            <a:extLst>
              <a:ext uri="{FF2B5EF4-FFF2-40B4-BE49-F238E27FC236}">
                <a16:creationId xmlns:a16="http://schemas.microsoft.com/office/drawing/2014/main" id="{10D59E33-B744-AD41-B1EE-33E23ECE700B}"/>
              </a:ext>
            </a:extLst>
          </p:cNvPr>
          <p:cNvSpPr txBox="1"/>
          <p:nvPr/>
        </p:nvSpPr>
        <p:spPr>
          <a:xfrm>
            <a:off x="3965461" y="2218176"/>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0" name="TextBox 29">
            <a:extLst>
              <a:ext uri="{FF2B5EF4-FFF2-40B4-BE49-F238E27FC236}">
                <a16:creationId xmlns:a16="http://schemas.microsoft.com/office/drawing/2014/main" id="{ECC008BF-D17B-C14A-AAFA-B4B198244641}"/>
              </a:ext>
            </a:extLst>
          </p:cNvPr>
          <p:cNvSpPr txBox="1"/>
          <p:nvPr/>
        </p:nvSpPr>
        <p:spPr>
          <a:xfrm>
            <a:off x="3961718" y="3108931"/>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1" name="TextBox 30">
            <a:extLst>
              <a:ext uri="{FF2B5EF4-FFF2-40B4-BE49-F238E27FC236}">
                <a16:creationId xmlns:a16="http://schemas.microsoft.com/office/drawing/2014/main" id="{AD3BD66B-AC3D-CD49-9253-F40FAF4C731D}"/>
              </a:ext>
            </a:extLst>
          </p:cNvPr>
          <p:cNvSpPr txBox="1"/>
          <p:nvPr/>
        </p:nvSpPr>
        <p:spPr>
          <a:xfrm>
            <a:off x="3965461" y="3552030"/>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2" name="TextBox 31">
            <a:extLst>
              <a:ext uri="{FF2B5EF4-FFF2-40B4-BE49-F238E27FC236}">
                <a16:creationId xmlns:a16="http://schemas.microsoft.com/office/drawing/2014/main" id="{11871897-4AC1-0E41-B634-5ED71705A3B7}"/>
              </a:ext>
            </a:extLst>
          </p:cNvPr>
          <p:cNvSpPr txBox="1"/>
          <p:nvPr/>
        </p:nvSpPr>
        <p:spPr>
          <a:xfrm>
            <a:off x="3965461" y="4007340"/>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C84D0A1C-C711-6348-9BF0-51192C3B8F59}"/>
              </a:ext>
            </a:extLst>
          </p:cNvPr>
          <p:cNvSpPr txBox="1"/>
          <p:nvPr/>
        </p:nvSpPr>
        <p:spPr>
          <a:xfrm>
            <a:off x="3984459" y="4494412"/>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4" name="TextBox 33">
            <a:extLst>
              <a:ext uri="{FF2B5EF4-FFF2-40B4-BE49-F238E27FC236}">
                <a16:creationId xmlns:a16="http://schemas.microsoft.com/office/drawing/2014/main" id="{3ACF198B-4361-4B4D-A317-C5F15ABEFC94}"/>
              </a:ext>
            </a:extLst>
          </p:cNvPr>
          <p:cNvSpPr txBox="1"/>
          <p:nvPr/>
        </p:nvSpPr>
        <p:spPr>
          <a:xfrm>
            <a:off x="3984459" y="4912935"/>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5" name="TextBox 34">
            <a:extLst>
              <a:ext uri="{FF2B5EF4-FFF2-40B4-BE49-F238E27FC236}">
                <a16:creationId xmlns:a16="http://schemas.microsoft.com/office/drawing/2014/main" id="{14B94BC1-1F8E-974E-8A27-4F6E0DCA607A}"/>
              </a:ext>
            </a:extLst>
          </p:cNvPr>
          <p:cNvSpPr txBox="1"/>
          <p:nvPr/>
        </p:nvSpPr>
        <p:spPr>
          <a:xfrm>
            <a:off x="3984459" y="5413773"/>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6" name="TextBox 15">
            <a:extLst>
              <a:ext uri="{FF2B5EF4-FFF2-40B4-BE49-F238E27FC236}">
                <a16:creationId xmlns:a16="http://schemas.microsoft.com/office/drawing/2014/main" id="{8A8E3982-B7CC-CE4C-ABC7-B37551AE8321}"/>
              </a:ext>
            </a:extLst>
          </p:cNvPr>
          <p:cNvSpPr txBox="1"/>
          <p:nvPr/>
        </p:nvSpPr>
        <p:spPr>
          <a:xfrm>
            <a:off x="9256547" y="844252"/>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63EC7D73-EAE8-9B47-A128-FF3082080763}"/>
              </a:ext>
            </a:extLst>
          </p:cNvPr>
          <p:cNvSpPr txBox="1"/>
          <p:nvPr/>
        </p:nvSpPr>
        <p:spPr>
          <a:xfrm>
            <a:off x="9256547" y="1304731"/>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F9824313-0879-7C4B-8F1B-8A80BD0548B9}"/>
              </a:ext>
            </a:extLst>
          </p:cNvPr>
          <p:cNvSpPr txBox="1"/>
          <p:nvPr/>
        </p:nvSpPr>
        <p:spPr>
          <a:xfrm>
            <a:off x="9256547" y="1793466"/>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9" name="TextBox 18">
            <a:extLst>
              <a:ext uri="{FF2B5EF4-FFF2-40B4-BE49-F238E27FC236}">
                <a16:creationId xmlns:a16="http://schemas.microsoft.com/office/drawing/2014/main" id="{A9D74551-2F74-4AC4-B013-092500ED85D9}"/>
              </a:ext>
            </a:extLst>
          </p:cNvPr>
          <p:cNvSpPr txBox="1"/>
          <p:nvPr/>
        </p:nvSpPr>
        <p:spPr>
          <a:xfrm>
            <a:off x="9256547" y="2209005"/>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8567BCDD-6C6D-4CC5-B52C-94AD43933D8E}"/>
              </a:ext>
            </a:extLst>
          </p:cNvPr>
          <p:cNvSpPr txBox="1"/>
          <p:nvPr/>
        </p:nvSpPr>
        <p:spPr>
          <a:xfrm>
            <a:off x="9256547" y="2669031"/>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08B3CE20-B9DD-5D1B-98B5-D5C070E347C6}"/>
              </a:ext>
            </a:extLst>
          </p:cNvPr>
          <p:cNvSpPr txBox="1"/>
          <p:nvPr/>
        </p:nvSpPr>
        <p:spPr>
          <a:xfrm>
            <a:off x="9266072" y="3150043"/>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3" name="TextBox 12">
            <a:extLst>
              <a:ext uri="{FF2B5EF4-FFF2-40B4-BE49-F238E27FC236}">
                <a16:creationId xmlns:a16="http://schemas.microsoft.com/office/drawing/2014/main" id="{986AEE34-8AFF-3F1C-9048-8B2F181D5410}"/>
              </a:ext>
            </a:extLst>
          </p:cNvPr>
          <p:cNvSpPr txBox="1"/>
          <p:nvPr/>
        </p:nvSpPr>
        <p:spPr>
          <a:xfrm>
            <a:off x="9280360" y="3635818"/>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4" name="TextBox 13">
            <a:extLst>
              <a:ext uri="{FF2B5EF4-FFF2-40B4-BE49-F238E27FC236}">
                <a16:creationId xmlns:a16="http://schemas.microsoft.com/office/drawing/2014/main" id="{F8E75590-36A7-49F0-8D42-7903A1F3F258}"/>
              </a:ext>
            </a:extLst>
          </p:cNvPr>
          <p:cNvSpPr txBox="1"/>
          <p:nvPr/>
        </p:nvSpPr>
        <p:spPr>
          <a:xfrm>
            <a:off x="9294647" y="4035868"/>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5" name="TextBox 14">
            <a:extLst>
              <a:ext uri="{FF2B5EF4-FFF2-40B4-BE49-F238E27FC236}">
                <a16:creationId xmlns:a16="http://schemas.microsoft.com/office/drawing/2014/main" id="{CB93B517-C967-735C-05DC-7138BA25C181}"/>
              </a:ext>
            </a:extLst>
          </p:cNvPr>
          <p:cNvSpPr txBox="1"/>
          <p:nvPr/>
        </p:nvSpPr>
        <p:spPr>
          <a:xfrm>
            <a:off x="9304172" y="4516880"/>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2" name="TextBox 21">
            <a:extLst>
              <a:ext uri="{FF2B5EF4-FFF2-40B4-BE49-F238E27FC236}">
                <a16:creationId xmlns:a16="http://schemas.microsoft.com/office/drawing/2014/main" id="{F067DD61-FE44-761C-E1AC-0C20E3289B3A}"/>
              </a:ext>
            </a:extLst>
          </p:cNvPr>
          <p:cNvSpPr txBox="1"/>
          <p:nvPr/>
        </p:nvSpPr>
        <p:spPr>
          <a:xfrm>
            <a:off x="9318460" y="5002655"/>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3" name="TextBox 22">
            <a:extLst>
              <a:ext uri="{FF2B5EF4-FFF2-40B4-BE49-F238E27FC236}">
                <a16:creationId xmlns:a16="http://schemas.microsoft.com/office/drawing/2014/main" id="{BC351BA9-7FDB-D8D2-1CB3-B7DC9F2E0267}"/>
              </a:ext>
            </a:extLst>
          </p:cNvPr>
          <p:cNvSpPr txBox="1"/>
          <p:nvPr/>
        </p:nvSpPr>
        <p:spPr>
          <a:xfrm>
            <a:off x="9327985" y="5426517"/>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865422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1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14"/>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15"/>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22"/>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0" nodeType="clickEffect">
                                  <p:stCondLst>
                                    <p:cond delay="0"/>
                                  </p:stCondLst>
                                  <p:childTnLst>
                                    <p:set>
                                      <p:cBhvr>
                                        <p:cTn id="8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0" grpId="0"/>
      <p:bldP spid="28" grpId="0"/>
      <p:bldP spid="29" grpId="0"/>
      <p:bldP spid="30" grpId="0"/>
      <p:bldP spid="31" grpId="0"/>
      <p:bldP spid="32" grpId="0"/>
      <p:bldP spid="33" grpId="0"/>
      <p:bldP spid="34" grpId="0"/>
      <p:bldP spid="35" grpId="0"/>
      <p:bldP spid="16" grpId="0"/>
      <p:bldP spid="17" grpId="0"/>
      <p:bldP spid="18" grpId="0"/>
      <p:bldP spid="19" grpId="0"/>
      <p:bldP spid="21" grpId="0"/>
      <p:bldP spid="12" grpId="0"/>
      <p:bldP spid="13" grpId="0"/>
      <p:bldP spid="14" grpId="0"/>
      <p:bldP spid="15" grpId="0"/>
      <p:bldP spid="22" grpId="0"/>
      <p:bldP spid="23" grpId="0"/>
    </p:bldLst>
  </p:timing>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7" ma:contentTypeDescription="Create a new document." ma:contentTypeScope="" ma:versionID="5e7b10d93fd15c8b5fedca9b8a502f6a">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dc2bd473038dc69bec9ce1f09dabd49b"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8DF14CD-FE4E-4B91-BA7F-219603BF8673}">
  <ds:schemaRefs>
    <ds:schemaRef ds:uri="http://purl.org/dc/terms/"/>
    <ds:schemaRef ds:uri="http://schemas.microsoft.com/office/2006/metadata/properties"/>
    <ds:schemaRef ds:uri="http://purl.org/dc/elements/1.1/"/>
    <ds:schemaRef ds:uri="http://schemas.microsoft.com/office/infopath/2007/PartnerControls"/>
    <ds:schemaRef ds:uri="http://schemas.microsoft.com/office/2006/documentManagement/types"/>
    <ds:schemaRef ds:uri="http://schemas.openxmlformats.org/package/2006/metadata/core-properties"/>
    <ds:schemaRef ds:uri="e7f29ac3-c74a-46a7-9e80-ec6458dc319f"/>
    <ds:schemaRef ds:uri="9dd66dd2-dc2f-4e10-8286-f1da66314693"/>
    <ds:schemaRef ds:uri="http://www.w3.org/XML/1998/namespace"/>
    <ds:schemaRef ds:uri="http://purl.org/dc/dcmitype/"/>
  </ds:schemaRefs>
</ds:datastoreItem>
</file>

<file path=customXml/itemProps2.xml><?xml version="1.0" encoding="utf-8"?>
<ds:datastoreItem xmlns:ds="http://schemas.openxmlformats.org/officeDocument/2006/customXml" ds:itemID="{17BCFC01-CB1D-4332-A463-5752384A64B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5CE95B1-CCAD-4750-8F05-1DA9DDC39C9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P1.3.2 - Energy Stores</Template>
  <TotalTime>746</TotalTime>
  <Words>2293</Words>
  <Application>Microsoft Macintosh PowerPoint</Application>
  <PresentationFormat>Widescreen</PresentationFormat>
  <Paragraphs>313</Paragraphs>
  <Slides>17</Slides>
  <Notes>12</Notes>
  <HiddenSlides>2</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Arial</vt:lpstr>
      <vt:lpstr>Calibri</vt:lpstr>
      <vt:lpstr>Cambria Math</vt:lpstr>
      <vt:lpstr>Century Gothic</vt:lpstr>
      <vt:lpstr>Georgia</vt:lpstr>
      <vt:lpstr>Times New Roman</vt:lpstr>
      <vt:lpstr>Wingdings</vt:lpstr>
      <vt:lpstr>B2.2.11 Feedback lesson</vt:lpstr>
      <vt:lpstr>Making this resource work for you</vt:lpstr>
      <vt:lpstr>PowerPoint Presentation</vt:lpstr>
      <vt:lpstr>PowerPoint Presentation</vt:lpstr>
      <vt:lpstr>PowerPoint Presentation</vt:lpstr>
      <vt:lpstr>C4.3.16</vt:lpstr>
      <vt:lpstr>PowerPoint Presentation</vt:lpstr>
      <vt:lpstr>This is the fix-it portion of the lesson</vt:lpstr>
      <vt:lpstr>The Big Idea: Reactions rearrange matter</vt:lpstr>
      <vt:lpstr>Answers – Section A: Combined Science</vt:lpstr>
      <vt:lpstr>Answers – Section B</vt:lpstr>
      <vt:lpstr>PowerPoint Presentation</vt:lpstr>
      <vt:lpstr>Answers – Section A: Separate Science</vt:lpstr>
      <vt:lpstr>PowerPoint Presentation</vt:lpstr>
      <vt:lpstr>PowerPoint Presentation</vt:lpstr>
      <vt:lpstr>PowerPoint Presentation</vt:lpstr>
      <vt:lpstr>Complete your fix it task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25</cp:revision>
  <dcterms:created xsi:type="dcterms:W3CDTF">2019-03-21T11:24:14Z</dcterms:created>
  <dcterms:modified xsi:type="dcterms:W3CDTF">2023-11-15T13:46:12Z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MediaServiceImageTags">
    <vt:lpwstr/>
  </property>
</Properties>
</file>